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4" r:id="rId1"/>
  </p:sld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6" r:id="rId28"/>
    <p:sldId id="283" r:id="rId29"/>
    <p:sldId id="284" r:id="rId30"/>
    <p:sldId id="287" r:id="rId31"/>
    <p:sldId id="292" r:id="rId32"/>
    <p:sldId id="288" r:id="rId33"/>
    <p:sldId id="289" r:id="rId34"/>
    <p:sldId id="290" r:id="rId35"/>
    <p:sldId id="291" r:id="rId36"/>
    <p:sldId id="293" r:id="rId37"/>
    <p:sldId id="294" r:id="rId38"/>
    <p:sldId id="295" r:id="rId39"/>
    <p:sldId id="301" r:id="rId40"/>
    <p:sldId id="302" r:id="rId41"/>
    <p:sldId id="303" r:id="rId42"/>
    <p:sldId id="304" r:id="rId43"/>
    <p:sldId id="296" r:id="rId44"/>
    <p:sldId id="305" r:id="rId45"/>
    <p:sldId id="306" r:id="rId46"/>
    <p:sldId id="307" r:id="rId47"/>
    <p:sldId id="297" r:id="rId48"/>
    <p:sldId id="308" r:id="rId49"/>
    <p:sldId id="309" r:id="rId50"/>
    <p:sldId id="310" r:id="rId51"/>
    <p:sldId id="311" r:id="rId52"/>
    <p:sldId id="312" r:id="rId53"/>
    <p:sldId id="298" r:id="rId54"/>
    <p:sldId id="313" r:id="rId55"/>
    <p:sldId id="314" r:id="rId56"/>
    <p:sldId id="315" r:id="rId57"/>
    <p:sldId id="316" r:id="rId58"/>
    <p:sldId id="317" r:id="rId59"/>
    <p:sldId id="318" r:id="rId60"/>
    <p:sldId id="319" r:id="rId61"/>
    <p:sldId id="320" r:id="rId62"/>
    <p:sldId id="321" r:id="rId63"/>
    <p:sldId id="299" r:id="rId64"/>
    <p:sldId id="322" r:id="rId65"/>
    <p:sldId id="300" r:id="rId66"/>
    <p:sldId id="323" r:id="rId67"/>
    <p:sldId id="324" r:id="rId68"/>
    <p:sldId id="325"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45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p:scale>
          <a:sx n="81" d="100"/>
          <a:sy n="81" d="100"/>
        </p:scale>
        <p:origin x="-282"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3324C0A-70B8-45F5-A719-EB9500B64881}" type="datetimeFigureOut">
              <a:rPr lang="en-US" smtClean="0"/>
              <a:t>3/11/2020</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59752EA-530E-47B3-BA0E-AC562E9F49D6}" type="slidenum">
              <a:rPr lang="en-US" smtClean="0"/>
              <a:t>‹#›</a:t>
            </a:fld>
            <a:endParaRPr lang="en-US"/>
          </a:p>
        </p:txBody>
      </p:sp>
    </p:spTree>
    <p:extLst>
      <p:ext uri="{BB962C8B-B14F-4D97-AF65-F5344CB8AC3E}">
        <p14:creationId xmlns:p14="http://schemas.microsoft.com/office/powerpoint/2010/main" val="3653159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324C0A-70B8-45F5-A719-EB9500B64881}" type="datetimeFigureOut">
              <a:rPr lang="en-US" smtClean="0"/>
              <a:t>3/11/2020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59752EA-530E-47B3-BA0E-AC562E9F49D6}" type="slidenum">
              <a:rPr lang="en-US" smtClean="0"/>
              <a:t>‹#›</a:t>
            </a:fld>
            <a:endParaRPr lang="en-US"/>
          </a:p>
        </p:txBody>
      </p:sp>
    </p:spTree>
    <p:extLst>
      <p:ext uri="{BB962C8B-B14F-4D97-AF65-F5344CB8AC3E}">
        <p14:creationId xmlns:p14="http://schemas.microsoft.com/office/powerpoint/2010/main" val="669110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324C0A-70B8-45F5-A719-EB9500B64881}" type="datetimeFigureOut">
              <a:rPr lang="en-US" smtClean="0"/>
              <a:t>3/11/2020</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59752EA-530E-47B3-BA0E-AC562E9F49D6}"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04500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F3324C0A-70B8-45F5-A719-EB9500B64881}" type="datetimeFigureOut">
              <a:rPr lang="en-US" smtClean="0"/>
              <a:t>3/11/2020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59752EA-530E-47B3-BA0E-AC562E9F49D6}" type="slidenum">
              <a:rPr lang="en-US" smtClean="0"/>
              <a:t>‹#›</a:t>
            </a:fld>
            <a:endParaRPr lang="en-US"/>
          </a:p>
        </p:txBody>
      </p:sp>
    </p:spTree>
    <p:extLst>
      <p:ext uri="{BB962C8B-B14F-4D97-AF65-F5344CB8AC3E}">
        <p14:creationId xmlns:p14="http://schemas.microsoft.com/office/powerpoint/2010/main" val="2592874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F3324C0A-70B8-45F5-A719-EB9500B64881}" type="datetimeFigureOut">
              <a:rPr lang="en-US" smtClean="0"/>
              <a:t>3/11/2020</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59752EA-530E-47B3-BA0E-AC562E9F49D6}"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66158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F3324C0A-70B8-45F5-A719-EB9500B64881}" type="datetimeFigureOut">
              <a:rPr lang="en-US" smtClean="0"/>
              <a:t>3/11/2020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59752EA-530E-47B3-BA0E-AC562E9F49D6}" type="slidenum">
              <a:rPr lang="en-US" smtClean="0"/>
              <a:t>‹#›</a:t>
            </a:fld>
            <a:endParaRPr lang="en-US"/>
          </a:p>
        </p:txBody>
      </p:sp>
    </p:spTree>
    <p:extLst>
      <p:ext uri="{BB962C8B-B14F-4D97-AF65-F5344CB8AC3E}">
        <p14:creationId xmlns:p14="http://schemas.microsoft.com/office/powerpoint/2010/main" val="490653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3324C0A-70B8-45F5-A719-EB9500B64881}" type="datetimeFigureOut">
              <a:rPr lang="en-US" smtClean="0"/>
              <a:t>3/11/2020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59752EA-530E-47B3-BA0E-AC562E9F49D6}" type="slidenum">
              <a:rPr lang="en-US" smtClean="0"/>
              <a:t>‹#›</a:t>
            </a:fld>
            <a:endParaRPr lang="en-US"/>
          </a:p>
        </p:txBody>
      </p:sp>
    </p:spTree>
    <p:extLst>
      <p:ext uri="{BB962C8B-B14F-4D97-AF65-F5344CB8AC3E}">
        <p14:creationId xmlns:p14="http://schemas.microsoft.com/office/powerpoint/2010/main" val="2710707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3324C0A-70B8-45F5-A719-EB9500B64881}" type="datetimeFigureOut">
              <a:rPr lang="en-US" smtClean="0"/>
              <a:t>3/11/2020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59752EA-530E-47B3-BA0E-AC562E9F49D6}" type="slidenum">
              <a:rPr lang="en-US" smtClean="0"/>
              <a:t>‹#›</a:t>
            </a:fld>
            <a:endParaRPr lang="en-US"/>
          </a:p>
        </p:txBody>
      </p:sp>
    </p:spTree>
    <p:extLst>
      <p:ext uri="{BB962C8B-B14F-4D97-AF65-F5344CB8AC3E}">
        <p14:creationId xmlns:p14="http://schemas.microsoft.com/office/powerpoint/2010/main" val="1155928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3324C0A-70B8-45F5-A719-EB9500B64881}" type="datetimeFigureOut">
              <a:rPr lang="en-US" smtClean="0"/>
              <a:t>3/11/2020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59752EA-530E-47B3-BA0E-AC562E9F49D6}" type="slidenum">
              <a:rPr lang="en-US" smtClean="0"/>
              <a:t>‹#›</a:t>
            </a:fld>
            <a:endParaRPr lang="en-US"/>
          </a:p>
        </p:txBody>
      </p:sp>
    </p:spTree>
    <p:extLst>
      <p:ext uri="{BB962C8B-B14F-4D97-AF65-F5344CB8AC3E}">
        <p14:creationId xmlns:p14="http://schemas.microsoft.com/office/powerpoint/2010/main" val="3118022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324C0A-70B8-45F5-A719-EB9500B64881}" type="datetimeFigureOut">
              <a:rPr lang="en-US" smtClean="0"/>
              <a:t>3/11/2020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59752EA-530E-47B3-BA0E-AC562E9F49D6}" type="slidenum">
              <a:rPr lang="en-US" smtClean="0"/>
              <a:t>‹#›</a:t>
            </a:fld>
            <a:endParaRPr lang="en-US"/>
          </a:p>
        </p:txBody>
      </p:sp>
    </p:spTree>
    <p:extLst>
      <p:ext uri="{BB962C8B-B14F-4D97-AF65-F5344CB8AC3E}">
        <p14:creationId xmlns:p14="http://schemas.microsoft.com/office/powerpoint/2010/main" val="1218301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3324C0A-70B8-45F5-A719-EB9500B64881}" type="datetimeFigureOut">
              <a:rPr lang="en-US" smtClean="0"/>
              <a:t>3/11/2020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A59752EA-530E-47B3-BA0E-AC562E9F49D6}" type="slidenum">
              <a:rPr lang="en-US" smtClean="0"/>
              <a:t>‹#›</a:t>
            </a:fld>
            <a:endParaRPr lang="en-US"/>
          </a:p>
        </p:txBody>
      </p:sp>
    </p:spTree>
    <p:extLst>
      <p:ext uri="{BB962C8B-B14F-4D97-AF65-F5344CB8AC3E}">
        <p14:creationId xmlns:p14="http://schemas.microsoft.com/office/powerpoint/2010/main" val="2317618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3324C0A-70B8-45F5-A719-EB9500B64881}" type="datetimeFigureOut">
              <a:rPr lang="en-US" smtClean="0"/>
              <a:t>3/11/2020</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59752EA-530E-47B3-BA0E-AC562E9F49D6}" type="slidenum">
              <a:rPr lang="en-US" smtClean="0"/>
              <a:t>‹#›</a:t>
            </a:fld>
            <a:endParaRPr lang="en-US"/>
          </a:p>
        </p:txBody>
      </p:sp>
    </p:spTree>
    <p:extLst>
      <p:ext uri="{BB962C8B-B14F-4D97-AF65-F5344CB8AC3E}">
        <p14:creationId xmlns:p14="http://schemas.microsoft.com/office/powerpoint/2010/main" val="3554376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3324C0A-70B8-45F5-A719-EB9500B64881}" type="datetimeFigureOut">
              <a:rPr lang="en-US" smtClean="0"/>
              <a:t>3/11/2020</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59752EA-530E-47B3-BA0E-AC562E9F49D6}" type="slidenum">
              <a:rPr lang="en-US" smtClean="0"/>
              <a:t>‹#›</a:t>
            </a:fld>
            <a:endParaRPr lang="en-US"/>
          </a:p>
        </p:txBody>
      </p:sp>
    </p:spTree>
    <p:extLst>
      <p:ext uri="{BB962C8B-B14F-4D97-AF65-F5344CB8AC3E}">
        <p14:creationId xmlns:p14="http://schemas.microsoft.com/office/powerpoint/2010/main" val="4162147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324C0A-70B8-45F5-A719-EB9500B64881}" type="datetimeFigureOut">
              <a:rPr lang="en-US" smtClean="0"/>
              <a:t>3/11/2020</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59752EA-530E-47B3-BA0E-AC562E9F49D6}" type="slidenum">
              <a:rPr lang="en-US" smtClean="0"/>
              <a:t>‹#›</a:t>
            </a:fld>
            <a:endParaRPr lang="en-US"/>
          </a:p>
        </p:txBody>
      </p:sp>
    </p:spTree>
    <p:extLst>
      <p:ext uri="{BB962C8B-B14F-4D97-AF65-F5344CB8AC3E}">
        <p14:creationId xmlns:p14="http://schemas.microsoft.com/office/powerpoint/2010/main" val="2304736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324C0A-70B8-45F5-A719-EB9500B64881}" type="datetimeFigureOut">
              <a:rPr lang="en-US" smtClean="0"/>
              <a:t>3/11/2020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59752EA-530E-47B3-BA0E-AC562E9F49D6}" type="slidenum">
              <a:rPr lang="en-US" smtClean="0"/>
              <a:t>‹#›</a:t>
            </a:fld>
            <a:endParaRPr lang="en-US"/>
          </a:p>
        </p:txBody>
      </p:sp>
    </p:spTree>
    <p:extLst>
      <p:ext uri="{BB962C8B-B14F-4D97-AF65-F5344CB8AC3E}">
        <p14:creationId xmlns:p14="http://schemas.microsoft.com/office/powerpoint/2010/main" val="150807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324C0A-70B8-45F5-A719-EB9500B64881}" type="datetimeFigureOut">
              <a:rPr lang="en-US" smtClean="0"/>
              <a:t>3/11/2020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59752EA-530E-47B3-BA0E-AC562E9F49D6}" type="slidenum">
              <a:rPr lang="en-US" smtClean="0"/>
              <a:t>‹#›</a:t>
            </a:fld>
            <a:endParaRPr lang="en-US"/>
          </a:p>
        </p:txBody>
      </p:sp>
    </p:spTree>
    <p:extLst>
      <p:ext uri="{BB962C8B-B14F-4D97-AF65-F5344CB8AC3E}">
        <p14:creationId xmlns:p14="http://schemas.microsoft.com/office/powerpoint/2010/main" val="2417916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3324C0A-70B8-45F5-A719-EB9500B64881}" type="datetimeFigureOut">
              <a:rPr lang="en-US" smtClean="0"/>
              <a:t>3/11/2020</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59752EA-530E-47B3-BA0E-AC562E9F49D6}" type="slidenum">
              <a:rPr lang="en-US" smtClean="0"/>
              <a:t>‹#›</a:t>
            </a:fld>
            <a:endParaRPr lang="en-US"/>
          </a:p>
        </p:txBody>
      </p:sp>
    </p:spTree>
    <p:extLst>
      <p:ext uri="{BB962C8B-B14F-4D97-AF65-F5344CB8AC3E}">
        <p14:creationId xmlns:p14="http://schemas.microsoft.com/office/powerpoint/2010/main" val="611729744"/>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 id="2147483866" r:id="rId12"/>
    <p:sldLayoutId id="2147483867" r:id="rId13"/>
    <p:sldLayoutId id="2147483868" r:id="rId14"/>
    <p:sldLayoutId id="2147483869" r:id="rId15"/>
    <p:sldLayoutId id="214748387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446809"/>
            <a:ext cx="8915399" cy="2262781"/>
          </a:xfrm>
        </p:spPr>
        <p:txBody>
          <a:bodyPr/>
          <a:lstStyle/>
          <a:p>
            <a:pPr algn="ctr"/>
            <a:r>
              <a:rPr lang="fa-IR" dirty="0" smtClean="0">
                <a:cs typeface="B Titr" panose="00000700000000000000" pitchFamily="2" charset="-78"/>
              </a:rPr>
              <a:t>بسم الله الرحمن الرحیم</a:t>
            </a:r>
            <a:endParaRPr lang="en-US" dirty="0">
              <a:cs typeface="B Titr" panose="00000700000000000000" pitchFamily="2" charset="-78"/>
            </a:endParaRPr>
          </a:p>
        </p:txBody>
      </p:sp>
    </p:spTree>
    <p:extLst>
      <p:ext uri="{BB962C8B-B14F-4D97-AF65-F5344CB8AC3E}">
        <p14:creationId xmlns:p14="http://schemas.microsoft.com/office/powerpoint/2010/main" val="2294436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79201"/>
            <a:ext cx="8911687" cy="1280890"/>
          </a:xfrm>
        </p:spPr>
        <p:txBody>
          <a:bodyPr>
            <a:normAutofit/>
          </a:bodyPr>
          <a:lstStyle/>
          <a:p>
            <a:pPr lvl="0" algn="r" rtl="1"/>
            <a:r>
              <a:rPr lang="fa-IR" b="1" dirty="0" smtClean="0">
                <a:solidFill>
                  <a:schemeClr val="tx1"/>
                </a:solidFill>
                <a:cs typeface="B Nazanin" panose="00000400000000000000" pitchFamily="2" charset="-78"/>
              </a:rPr>
              <a:t>تهیۀ </a:t>
            </a:r>
            <a:r>
              <a:rPr lang="fa-IR" b="1" dirty="0">
                <a:solidFill>
                  <a:schemeClr val="tx1"/>
                </a:solidFill>
                <a:cs typeface="B Nazanin" panose="00000400000000000000" pitchFamily="2" charset="-78"/>
              </a:rPr>
              <a:t>گوگرد از کانسارهای فلزات غیرآهنی:</a:t>
            </a:r>
            <a:r>
              <a:rPr lang="en-US" b="1" dirty="0">
                <a:solidFill>
                  <a:schemeClr val="tx1"/>
                </a:solidFill>
                <a:cs typeface="B Nazanin" panose="00000400000000000000" pitchFamily="2" charset="-78"/>
              </a:rPr>
              <a:t/>
            </a:r>
            <a:br>
              <a:rPr lang="en-US" b="1" dirty="0">
                <a:solidFill>
                  <a:schemeClr val="tx1"/>
                </a:solidFill>
                <a:cs typeface="B Nazanin" panose="00000400000000000000" pitchFamily="2" charset="-78"/>
              </a:rPr>
            </a:br>
            <a:endParaRPr lang="en-US" b="1" dirty="0">
              <a:solidFill>
                <a:schemeClr val="tx1"/>
              </a:solidFill>
              <a:cs typeface="B Nazanin" panose="00000400000000000000" pitchFamily="2" charset="-78"/>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92925" y="1319646"/>
                <a:ext cx="8915400" cy="4759036"/>
              </a:xfrm>
            </p:spPr>
            <p:txBody>
              <a:bodyPr>
                <a:noAutofit/>
              </a:bodyPr>
              <a:lstStyle/>
              <a:p>
                <a:pPr algn="just" rtl="1"/>
                <a:endParaRPr lang="fa-IR" sz="2000" dirty="0" smtClean="0">
                  <a:latin typeface="Times New Roman" panose="02020603050405020304" pitchFamily="18" charset="0"/>
                  <a:cs typeface="B Nazanin" panose="00000400000000000000" pitchFamily="2" charset="-78"/>
                </a:endParaRPr>
              </a:p>
              <a:p>
                <a:pPr algn="just" rtl="1"/>
                <a:r>
                  <a:rPr lang="fa-IR" sz="2000" dirty="0" smtClean="0">
                    <a:latin typeface="Times New Roman" panose="02020603050405020304" pitchFamily="18" charset="0"/>
                    <a:cs typeface="B Nazanin" panose="00000400000000000000" pitchFamily="2" charset="-78"/>
                  </a:rPr>
                  <a:t>در </a:t>
                </a:r>
                <a:r>
                  <a:rPr lang="fa-IR" sz="2000" dirty="0">
                    <a:latin typeface="Times New Roman" panose="02020603050405020304" pitchFamily="18" charset="0"/>
                    <a:cs typeface="B Nazanin" panose="00000400000000000000" pitchFamily="2" charset="-78"/>
                  </a:rPr>
                  <a:t>کارخانجات گداز فلزات غیرآهنی مانند مس، سرب، روی و نیکل که مادۀ اولیۀ آنها سولفید می باشد، گاز </a:t>
                </a:r>
                <a:r>
                  <a:rPr lang="en-US" sz="2000" dirty="0">
                    <a:latin typeface="Times New Roman" panose="02020603050405020304" pitchFamily="18" charset="0"/>
                    <a:cs typeface="B Nazanin" panose="00000400000000000000" pitchFamily="2" charset="-78"/>
                  </a:rPr>
                  <a:t>SO</a:t>
                </a:r>
                <a:r>
                  <a:rPr lang="ru-RU" sz="2000" baseline="-25000" dirty="0">
                    <a:latin typeface="Times New Roman" panose="02020603050405020304" pitchFamily="18" charset="0"/>
                    <a:cs typeface="B Nazanin" panose="00000400000000000000" pitchFamily="2" charset="-78"/>
                  </a:rPr>
                  <a:t>2</a:t>
                </a:r>
                <a:r>
                  <a:rPr lang="fa-IR" sz="2000" dirty="0">
                    <a:latin typeface="Times New Roman" panose="02020603050405020304" pitchFamily="18" charset="0"/>
                    <a:cs typeface="B Nazanin" panose="00000400000000000000" pitchFamily="2" charset="-78"/>
                  </a:rPr>
                  <a:t> تولید می شود که این گاز به کارخانۀ تهیۀ سولفوریک اسید هدایت می شود.</a:t>
                </a:r>
                <a:endParaRPr lang="en-US" sz="2000" dirty="0">
                  <a:latin typeface="Times New Roman" panose="02020603050405020304" pitchFamily="18" charset="0"/>
                  <a:cs typeface="B Nazanin" panose="00000400000000000000" pitchFamily="2" charset="-78"/>
                </a:endParaRPr>
              </a:p>
              <a:p>
                <a:pPr lvl="0" algn="just" rtl="1"/>
                <a:r>
                  <a:rPr lang="fa-IR" sz="2000" dirty="0">
                    <a:latin typeface="Times New Roman" panose="02020603050405020304" pitchFamily="18" charset="0"/>
                    <a:cs typeface="B Nazanin" panose="00000400000000000000" pitchFamily="2" charset="-78"/>
                  </a:rPr>
                  <a:t>نکته: با اینکه تهیۀ سولفوریک اسید از این راه مقرون به صرفه نمی باشد، اما چون انتشار گاز سمی و زیان آور گوگرد دی اکسید برای محیط زیست مناسب نمی باشد از این جهت، آن را جمع آوری به </a:t>
                </a:r>
                <a:r>
                  <a:rPr lang="en-US" sz="2000" dirty="0">
                    <a:latin typeface="Times New Roman" panose="02020603050405020304" pitchFamily="18" charset="0"/>
                    <a:cs typeface="B Nazanin" panose="00000400000000000000" pitchFamily="2" charset="-78"/>
                  </a:rPr>
                  <a:t>H</a:t>
                </a:r>
                <a:r>
                  <a:rPr lang="en-US" sz="2000" baseline="-25000" dirty="0">
                    <a:latin typeface="Times New Roman" panose="02020603050405020304" pitchFamily="18" charset="0"/>
                    <a:cs typeface="B Nazanin" panose="00000400000000000000" pitchFamily="2" charset="-78"/>
                  </a:rPr>
                  <a:t>2</a:t>
                </a:r>
                <a:r>
                  <a:rPr lang="en-US" sz="2000" dirty="0">
                    <a:latin typeface="Times New Roman" panose="02020603050405020304" pitchFamily="18" charset="0"/>
                    <a:cs typeface="B Nazanin" panose="00000400000000000000" pitchFamily="2" charset="-78"/>
                  </a:rPr>
                  <a:t>SO</a:t>
                </a:r>
                <a:r>
                  <a:rPr lang="en-US" sz="2000" baseline="-25000" dirty="0">
                    <a:latin typeface="Times New Roman" panose="02020603050405020304" pitchFamily="18" charset="0"/>
                    <a:cs typeface="B Nazanin" panose="00000400000000000000" pitchFamily="2" charset="-78"/>
                  </a:rPr>
                  <a:t>4</a:t>
                </a:r>
                <a:r>
                  <a:rPr lang="fa-IR" sz="2000" dirty="0">
                    <a:latin typeface="Times New Roman" panose="02020603050405020304" pitchFamily="18" charset="0"/>
                    <a:cs typeface="B Nazanin" panose="00000400000000000000" pitchFamily="2" charset="-78"/>
                  </a:rPr>
                  <a:t> تبدیل می کنند</a:t>
                </a:r>
                <a:r>
                  <a:rPr lang="fa-IR" sz="2000" dirty="0" smtClean="0">
                    <a:latin typeface="Times New Roman" panose="02020603050405020304" pitchFamily="18" charset="0"/>
                    <a:cs typeface="B Nazanin" panose="00000400000000000000" pitchFamily="2" charset="-78"/>
                  </a:rPr>
                  <a:t>.</a:t>
                </a:r>
              </a:p>
              <a:p>
                <a:pPr lvl="0" algn="just" rtl="1"/>
                <a:endParaRPr lang="fa-IR" sz="2000" dirty="0" smtClean="0">
                  <a:latin typeface="Times New Roman" panose="02020603050405020304" pitchFamily="18" charset="0"/>
                  <a:cs typeface="B Nazanin" panose="00000400000000000000" pitchFamily="2" charset="-78"/>
                </a:endParaRPr>
              </a:p>
              <a:p>
                <a:pPr lvl="0" algn="just" rtl="1"/>
                <a:r>
                  <a:rPr lang="fa-IR" sz="2000" b="1" dirty="0">
                    <a:latin typeface="Times New Roman" panose="02020603050405020304" pitchFamily="18" charset="0"/>
                    <a:cs typeface="B Nazanin" panose="00000400000000000000" pitchFamily="2" charset="-78"/>
                  </a:rPr>
                  <a:t>روش کلاوس</a:t>
                </a:r>
                <a:endParaRPr lang="en-US" sz="2000" dirty="0">
                  <a:latin typeface="Times New Roman" panose="02020603050405020304" pitchFamily="18" charset="0"/>
                  <a:cs typeface="B Nazanin" panose="00000400000000000000" pitchFamily="2" charset="-78"/>
                </a:endParaRPr>
              </a:p>
              <a:p>
                <a:pPr algn="just" rtl="1"/>
                <a:r>
                  <a:rPr lang="fa-IR" sz="2000" dirty="0">
                    <a:latin typeface="Times New Roman" panose="02020603050405020304" pitchFamily="18" charset="0"/>
                    <a:cs typeface="B Nazanin" panose="00000400000000000000" pitchFamily="2" charset="-78"/>
                  </a:rPr>
                  <a:t>واکنش کلاوس: </a:t>
                </a:r>
                <a:r>
                  <a:rPr lang="en-US" sz="2000" dirty="0">
                    <a:latin typeface="Times New Roman" panose="02020603050405020304" pitchFamily="18" charset="0"/>
                    <a:cs typeface="B Nazanin" panose="00000400000000000000" pitchFamily="2" charset="-78"/>
                  </a:rPr>
                  <a:t>2H</a:t>
                </a:r>
                <a:r>
                  <a:rPr lang="en-US" sz="2000" baseline="-25000" dirty="0">
                    <a:latin typeface="Times New Roman" panose="02020603050405020304" pitchFamily="18" charset="0"/>
                    <a:cs typeface="B Nazanin" panose="00000400000000000000" pitchFamily="2" charset="-78"/>
                  </a:rPr>
                  <a:t>2</a:t>
                </a:r>
                <a:r>
                  <a:rPr lang="en-US" sz="2000" dirty="0">
                    <a:latin typeface="Times New Roman" panose="02020603050405020304" pitchFamily="18" charset="0"/>
                    <a:cs typeface="B Nazanin" panose="00000400000000000000" pitchFamily="2" charset="-78"/>
                  </a:rPr>
                  <a:t>S + SO</a:t>
                </a:r>
                <a:r>
                  <a:rPr lang="en-US" sz="2000" baseline="-25000" dirty="0">
                    <a:latin typeface="Times New Roman" panose="02020603050405020304" pitchFamily="18" charset="0"/>
                    <a:cs typeface="B Nazanin" panose="00000400000000000000" pitchFamily="2" charset="-78"/>
                  </a:rPr>
                  <a:t>2</a:t>
                </a:r>
                <a:r>
                  <a:rPr lang="en-US" sz="2000" dirty="0">
                    <a:latin typeface="Times New Roman" panose="02020603050405020304" pitchFamily="18" charset="0"/>
                    <a:cs typeface="B Nazanin" panose="00000400000000000000" pitchFamily="2" charset="-78"/>
                  </a:rPr>
                  <a:t> </a:t>
                </a:r>
                <a14:m>
                  <m:oMath xmlns:m="http://schemas.openxmlformats.org/officeDocument/2006/math">
                    <m:r>
                      <a:rPr lang="fa-IR" sz="2000">
                        <a:latin typeface="Cambria Math" panose="02040503050406030204" pitchFamily="18" charset="0"/>
                      </a:rPr>
                      <m:t>→</m:t>
                    </m:r>
                  </m:oMath>
                </a14:m>
                <a:r>
                  <a:rPr lang="en-US" sz="2000" dirty="0">
                    <a:latin typeface="Times New Roman" panose="02020603050405020304" pitchFamily="18" charset="0"/>
                    <a:cs typeface="B Nazanin" panose="00000400000000000000" pitchFamily="2" charset="-78"/>
                  </a:rPr>
                  <a:t> 3S + </a:t>
                </a:r>
                <a:r>
                  <a:rPr lang="en-US" sz="2000" dirty="0" smtClean="0">
                    <a:latin typeface="Times New Roman" panose="02020603050405020304" pitchFamily="18" charset="0"/>
                    <a:cs typeface="B Nazanin" panose="00000400000000000000" pitchFamily="2" charset="-78"/>
                  </a:rPr>
                  <a:t>2H</a:t>
                </a:r>
                <a:r>
                  <a:rPr lang="en-US" sz="2000" baseline="-25000" dirty="0" smtClean="0">
                    <a:latin typeface="Times New Roman" panose="02020603050405020304" pitchFamily="18" charset="0"/>
                    <a:cs typeface="B Nazanin" panose="00000400000000000000" pitchFamily="2" charset="-78"/>
                  </a:rPr>
                  <a:t>2</a:t>
                </a:r>
                <a:r>
                  <a:rPr lang="en-US" sz="2000" dirty="0" smtClean="0">
                    <a:latin typeface="Times New Roman" panose="02020603050405020304" pitchFamily="18" charset="0"/>
                    <a:cs typeface="B Nazanin" panose="00000400000000000000" pitchFamily="2" charset="-78"/>
                  </a:rPr>
                  <a:t>O</a:t>
                </a:r>
                <a:endParaRPr lang="fa-IR" sz="2000" dirty="0" smtClean="0">
                  <a:latin typeface="Times New Roman" panose="02020603050405020304" pitchFamily="18" charset="0"/>
                  <a:cs typeface="B Nazanin" panose="00000400000000000000" pitchFamily="2" charset="-78"/>
                </a:endParaRPr>
              </a:p>
              <a:p>
                <a:pPr algn="just" rtl="1"/>
                <a:endParaRPr lang="en-US" sz="2000" dirty="0">
                  <a:latin typeface="Times New Roman" panose="02020603050405020304" pitchFamily="18" charset="0"/>
                  <a:cs typeface="B Nazanin" panose="00000400000000000000" pitchFamily="2" charset="-78"/>
                </a:endParaRPr>
              </a:p>
              <a:p>
                <a:pPr lvl="0" algn="just" rtl="1"/>
                <a:r>
                  <a:rPr lang="fa-IR" sz="2000" b="1" dirty="0">
                    <a:latin typeface="Times New Roman" panose="02020603050405020304" pitchFamily="18" charset="0"/>
                    <a:cs typeface="B Nazanin" panose="00000400000000000000" pitchFamily="2" charset="-78"/>
                  </a:rPr>
                  <a:t>سولفیران</a:t>
                </a:r>
                <a:endParaRPr lang="en-US" sz="2000" dirty="0">
                  <a:latin typeface="Times New Roman" panose="02020603050405020304" pitchFamily="18" charset="0"/>
                  <a:cs typeface="B Nazanin" panose="00000400000000000000" pitchFamily="2" charset="-78"/>
                </a:endParaRPr>
              </a:p>
              <a:p>
                <a:pPr lvl="0" algn="just" rtl="1"/>
                <a:endParaRPr lang="en-US" sz="2000" dirty="0">
                  <a:latin typeface="Times New Roman" panose="02020603050405020304" pitchFamily="18" charset="0"/>
                  <a:cs typeface="B Nazanin" panose="00000400000000000000" pitchFamily="2" charset="-78"/>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92925" y="1319646"/>
                <a:ext cx="8915400" cy="4759036"/>
              </a:xfrm>
              <a:blipFill rotWithShape="0">
                <a:blip r:embed="rId2"/>
                <a:stretch>
                  <a:fillRect l="-1367" r="-684"/>
                </a:stretch>
              </a:blipFill>
            </p:spPr>
            <p:txBody>
              <a:bodyPr/>
              <a:lstStyle/>
              <a:p>
                <a:r>
                  <a:rPr lang="en-US">
                    <a:noFill/>
                  </a:rPr>
                  <a:t> </a:t>
                </a:r>
              </a:p>
            </p:txBody>
          </p:sp>
        </mc:Fallback>
      </mc:AlternateContent>
    </p:spTree>
    <p:extLst>
      <p:ext uri="{BB962C8B-B14F-4D97-AF65-F5344CB8AC3E}">
        <p14:creationId xmlns:p14="http://schemas.microsoft.com/office/powerpoint/2010/main" val="383750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right)">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right)">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right)">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right)">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right)">
                                      <p:cBhvr>
                                        <p:cTn id="3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2925" y="596900"/>
            <a:ext cx="8915400" cy="5481782"/>
          </a:xfrm>
        </p:spPr>
        <p:txBody>
          <a:bodyPr>
            <a:noAutofit/>
          </a:bodyPr>
          <a:lstStyle/>
          <a:p>
            <a:pPr marL="0" lvl="0" indent="0" algn="just" rtl="1">
              <a:buNone/>
            </a:pPr>
            <a:r>
              <a:rPr lang="fa-IR" sz="3200" b="1" dirty="0">
                <a:solidFill>
                  <a:schemeClr val="tx1">
                    <a:lumMod val="85000"/>
                    <a:lumOff val="15000"/>
                  </a:schemeClr>
                </a:solidFill>
                <a:latin typeface="Times New Roman" pitchFamily="18" charset="0"/>
                <a:ea typeface="+mj-ea"/>
                <a:cs typeface="B Nazanin" pitchFamily="2" charset="-78"/>
              </a:rPr>
              <a:t>تهیۀ گوگرد از گازهای طبیعی و نفت </a:t>
            </a:r>
            <a:r>
              <a:rPr lang="fa-IR" sz="3200" b="1" dirty="0" smtClean="0">
                <a:solidFill>
                  <a:schemeClr val="tx1">
                    <a:lumMod val="85000"/>
                    <a:lumOff val="15000"/>
                  </a:schemeClr>
                </a:solidFill>
                <a:latin typeface="Times New Roman" pitchFamily="18" charset="0"/>
                <a:ea typeface="+mj-ea"/>
                <a:cs typeface="B Nazanin" pitchFamily="2" charset="-78"/>
              </a:rPr>
              <a:t>خام</a:t>
            </a:r>
          </a:p>
          <a:p>
            <a:pPr marL="0" lvl="0" indent="0" algn="just" rtl="1">
              <a:buNone/>
            </a:pPr>
            <a:endParaRPr lang="en-US" sz="900" b="1" dirty="0">
              <a:solidFill>
                <a:schemeClr val="tx1">
                  <a:lumMod val="85000"/>
                  <a:lumOff val="15000"/>
                </a:schemeClr>
              </a:solidFill>
              <a:latin typeface="Times New Roman" pitchFamily="18" charset="0"/>
              <a:ea typeface="+mj-ea"/>
              <a:cs typeface="B Nazanin" pitchFamily="2" charset="-78"/>
            </a:endParaRPr>
          </a:p>
          <a:p>
            <a:pPr algn="just" rtl="1"/>
            <a:r>
              <a:rPr lang="fa-IR" sz="2000" dirty="0" smtClean="0">
                <a:latin typeface="Times New Roman" pitchFamily="18" charset="0"/>
                <a:cs typeface="B Nazanin" pitchFamily="2" charset="-78"/>
              </a:rPr>
              <a:t>هیدروژن </a:t>
            </a:r>
            <a:r>
              <a:rPr lang="fa-IR" sz="2000" dirty="0">
                <a:latin typeface="Times New Roman" pitchFamily="18" charset="0"/>
                <a:cs typeface="B Nazanin" pitchFamily="2" charset="-78"/>
              </a:rPr>
              <a:t>دی سولفید (</a:t>
            </a:r>
            <a:r>
              <a:rPr lang="en-US" sz="2000" dirty="0">
                <a:latin typeface="Times New Roman" pitchFamily="18" charset="0"/>
                <a:cs typeface="B Nazanin" pitchFamily="2" charset="-78"/>
              </a:rPr>
              <a:t>H</a:t>
            </a:r>
            <a:r>
              <a:rPr lang="ru-RU" sz="2000" baseline="-25000" dirty="0">
                <a:latin typeface="Times New Roman" pitchFamily="18" charset="0"/>
                <a:cs typeface="B Nazanin" pitchFamily="2" charset="-78"/>
              </a:rPr>
              <a:t>2</a:t>
            </a:r>
            <a:r>
              <a:rPr lang="en-US" sz="2000" dirty="0">
                <a:latin typeface="Times New Roman" pitchFamily="18" charset="0"/>
                <a:cs typeface="B Nazanin" pitchFamily="2" charset="-78"/>
              </a:rPr>
              <a:t>S</a:t>
            </a:r>
            <a:r>
              <a:rPr lang="fa-IR" sz="2000" dirty="0">
                <a:latin typeface="Times New Roman" pitchFamily="18" charset="0"/>
                <a:cs typeface="B Nazanin" pitchFamily="2" charset="-78"/>
              </a:rPr>
              <a:t>) در گاز طبیعی وجود دارد اما در نفت خام به صورت ترکیب آلی است که به هنگام پالایش نفت، در یکی از مراحل، گوگرد با هیدروژن ترکیب شده و به </a:t>
            </a:r>
            <a:r>
              <a:rPr lang="en-US" sz="2000" dirty="0">
                <a:latin typeface="Times New Roman" pitchFamily="18" charset="0"/>
                <a:cs typeface="B Nazanin" pitchFamily="2" charset="-78"/>
              </a:rPr>
              <a:t>H</a:t>
            </a:r>
            <a:r>
              <a:rPr lang="ru-RU" sz="2000" baseline="-25000" dirty="0">
                <a:latin typeface="Times New Roman" pitchFamily="18" charset="0"/>
                <a:cs typeface="B Nazanin" pitchFamily="2" charset="-78"/>
              </a:rPr>
              <a:t>2</a:t>
            </a:r>
            <a:r>
              <a:rPr lang="en-US" sz="2000" dirty="0">
                <a:latin typeface="Times New Roman" pitchFamily="18" charset="0"/>
                <a:cs typeface="B Nazanin" pitchFamily="2" charset="-78"/>
              </a:rPr>
              <a:t>S</a:t>
            </a:r>
            <a:r>
              <a:rPr lang="fa-IR" sz="2000" dirty="0">
                <a:latin typeface="Times New Roman" pitchFamily="18" charset="0"/>
                <a:cs typeface="B Nazanin" pitchFamily="2" charset="-78"/>
              </a:rPr>
              <a:t> تبدیل می شود.</a:t>
            </a:r>
            <a:endParaRPr lang="en-US" sz="2000" dirty="0">
              <a:latin typeface="Times New Roman" pitchFamily="18" charset="0"/>
              <a:cs typeface="B Nazanin" pitchFamily="2" charset="-78"/>
            </a:endParaRPr>
          </a:p>
          <a:p>
            <a:pPr algn="just" rtl="1"/>
            <a:r>
              <a:rPr lang="fa-IR" sz="2000" dirty="0">
                <a:latin typeface="Times New Roman" pitchFamily="18" charset="0"/>
                <a:cs typeface="B Nazanin" pitchFamily="2" charset="-78"/>
              </a:rPr>
              <a:t>در هر دو حالت، گاز محتوی </a:t>
            </a:r>
            <a:r>
              <a:rPr lang="en-US" sz="2000" dirty="0">
                <a:latin typeface="Times New Roman" pitchFamily="18" charset="0"/>
                <a:cs typeface="B Nazanin" pitchFamily="2" charset="-78"/>
              </a:rPr>
              <a:t>H</a:t>
            </a:r>
            <a:r>
              <a:rPr lang="en-US" sz="2000" baseline="-25000" dirty="0">
                <a:latin typeface="Times New Roman" pitchFamily="18" charset="0"/>
                <a:cs typeface="B Nazanin" pitchFamily="2" charset="-78"/>
              </a:rPr>
              <a:t>2</a:t>
            </a:r>
            <a:r>
              <a:rPr lang="en-US" sz="2000" dirty="0">
                <a:latin typeface="Times New Roman" pitchFamily="18" charset="0"/>
                <a:cs typeface="B Nazanin" pitchFamily="2" charset="-78"/>
              </a:rPr>
              <a:t>S</a:t>
            </a:r>
            <a:r>
              <a:rPr lang="fa-IR" sz="2000" dirty="0">
                <a:latin typeface="Times New Roman" pitchFamily="18" charset="0"/>
                <a:cs typeface="B Nazanin" pitchFamily="2" charset="-78"/>
              </a:rPr>
              <a:t> را از وسط یک محلول جاذب عبور می دهند تا </a:t>
            </a:r>
            <a:r>
              <a:rPr lang="en-US" sz="2000" dirty="0">
                <a:latin typeface="Times New Roman" pitchFamily="18" charset="0"/>
                <a:cs typeface="B Nazanin" pitchFamily="2" charset="-78"/>
              </a:rPr>
              <a:t>H</a:t>
            </a:r>
            <a:r>
              <a:rPr lang="en-US" sz="2000" baseline="-25000" dirty="0">
                <a:latin typeface="Times New Roman" pitchFamily="18" charset="0"/>
                <a:cs typeface="B Nazanin" pitchFamily="2" charset="-78"/>
              </a:rPr>
              <a:t>2</a:t>
            </a:r>
            <a:r>
              <a:rPr lang="en-US" sz="2000" dirty="0">
                <a:latin typeface="Times New Roman" pitchFamily="18" charset="0"/>
                <a:cs typeface="B Nazanin" pitchFamily="2" charset="-78"/>
              </a:rPr>
              <a:t>S</a:t>
            </a:r>
            <a:r>
              <a:rPr lang="fa-IR" sz="2000" dirty="0">
                <a:latin typeface="Times New Roman" pitchFamily="18" charset="0"/>
                <a:cs typeface="B Nazanin" pitchFamily="2" charset="-78"/>
              </a:rPr>
              <a:t> جدا شود. سپس تغلیظ شده و با روش کلاوس (</a:t>
            </a:r>
            <a:r>
              <a:rPr lang="en-US" sz="2000" dirty="0" err="1">
                <a:latin typeface="Times New Roman" pitchFamily="18" charset="0"/>
                <a:cs typeface="B Nazanin" pitchFamily="2" charset="-78"/>
              </a:rPr>
              <a:t>Clous</a:t>
            </a:r>
            <a:r>
              <a:rPr lang="fa-IR" sz="2000" dirty="0">
                <a:latin typeface="Times New Roman" pitchFamily="18" charset="0"/>
                <a:cs typeface="B Nazanin" pitchFamily="2" charset="-78"/>
              </a:rPr>
              <a:t>) به گوگرد تبدیل می شود.</a:t>
            </a:r>
            <a:endParaRPr lang="en-US" sz="2000" dirty="0">
              <a:latin typeface="Times New Roman" pitchFamily="18" charset="0"/>
              <a:cs typeface="B Nazanin" pitchFamily="2" charset="-78"/>
            </a:endParaRPr>
          </a:p>
          <a:p>
            <a:pPr marL="0" indent="0" algn="just" rtl="1">
              <a:buNone/>
            </a:pPr>
            <a:endParaRPr lang="en-US" sz="2000" dirty="0">
              <a:latin typeface="Times New Roman" pitchFamily="18" charset="0"/>
              <a:cs typeface="B Nazanin" pitchFamily="2" charset="-78"/>
            </a:endParaRPr>
          </a:p>
          <a:p>
            <a:pPr marL="0" indent="0" algn="just" rtl="1">
              <a:buNone/>
            </a:pPr>
            <a:r>
              <a:rPr lang="fa-IR" sz="3200" b="1" dirty="0">
                <a:solidFill>
                  <a:schemeClr val="tx1">
                    <a:lumMod val="85000"/>
                    <a:lumOff val="15000"/>
                  </a:schemeClr>
                </a:solidFill>
                <a:latin typeface="Times New Roman" pitchFamily="18" charset="0"/>
                <a:ea typeface="+mj-ea"/>
                <a:cs typeface="B Nazanin" pitchFamily="2" charset="-78"/>
              </a:rPr>
              <a:t>تهیۀ گوگرد از زغال </a:t>
            </a:r>
            <a:r>
              <a:rPr lang="fa-IR" sz="3200" b="1" dirty="0" smtClean="0">
                <a:solidFill>
                  <a:schemeClr val="tx1">
                    <a:lumMod val="85000"/>
                    <a:lumOff val="15000"/>
                  </a:schemeClr>
                </a:solidFill>
                <a:latin typeface="Times New Roman" pitchFamily="18" charset="0"/>
                <a:ea typeface="+mj-ea"/>
                <a:cs typeface="B Nazanin" pitchFamily="2" charset="-78"/>
              </a:rPr>
              <a:t>سنگ</a:t>
            </a:r>
          </a:p>
          <a:p>
            <a:pPr marL="0" indent="0" algn="just" rtl="1">
              <a:buNone/>
            </a:pPr>
            <a:endParaRPr lang="en-US" sz="900" b="1" dirty="0">
              <a:solidFill>
                <a:schemeClr val="tx1">
                  <a:lumMod val="85000"/>
                  <a:lumOff val="15000"/>
                </a:schemeClr>
              </a:solidFill>
              <a:latin typeface="Times New Roman" pitchFamily="18" charset="0"/>
              <a:ea typeface="+mj-ea"/>
              <a:cs typeface="B Nazanin" pitchFamily="2" charset="-78"/>
            </a:endParaRPr>
          </a:p>
          <a:p>
            <a:pPr algn="just" rtl="1"/>
            <a:r>
              <a:rPr lang="fa-IR" sz="2000" dirty="0">
                <a:latin typeface="Times New Roman" pitchFamily="18" charset="0"/>
                <a:cs typeface="B Nazanin" pitchFamily="2" charset="-78"/>
              </a:rPr>
              <a:t>گوگرد در زغال سنگ به صورت پیریت و یا ترکیبات آلی مختلف وجود دارد.</a:t>
            </a:r>
            <a:endParaRPr lang="en-US" sz="2000" dirty="0">
              <a:latin typeface="Times New Roman" pitchFamily="18" charset="0"/>
              <a:cs typeface="B Nazanin" pitchFamily="2" charset="-78"/>
            </a:endParaRPr>
          </a:p>
          <a:p>
            <a:pPr algn="just" rtl="1"/>
            <a:r>
              <a:rPr lang="fa-IR" sz="2000" dirty="0">
                <a:latin typeface="Times New Roman" pitchFamily="18" charset="0"/>
                <a:cs typeface="B Nazanin" pitchFamily="2" charset="-78"/>
              </a:rPr>
              <a:t>گوگرد موجود در ترکیبات آلی در موقع پخت کک به صورت گاز </a:t>
            </a:r>
            <a:r>
              <a:rPr lang="en-US" sz="2000" dirty="0">
                <a:latin typeface="Times New Roman" pitchFamily="18" charset="0"/>
                <a:cs typeface="B Nazanin" pitchFamily="2" charset="-78"/>
              </a:rPr>
              <a:t>SO</a:t>
            </a:r>
            <a:r>
              <a:rPr lang="en-US" sz="2000" baseline="-25000" dirty="0">
                <a:latin typeface="Times New Roman" pitchFamily="18" charset="0"/>
                <a:cs typeface="B Nazanin" pitchFamily="2" charset="-78"/>
              </a:rPr>
              <a:t>2</a:t>
            </a:r>
            <a:r>
              <a:rPr lang="fa-IR" sz="2000" dirty="0">
                <a:latin typeface="Times New Roman" pitchFamily="18" charset="0"/>
                <a:cs typeface="B Nazanin" pitchFamily="2" charset="-78"/>
              </a:rPr>
              <a:t> جمع آوری می شود.</a:t>
            </a:r>
            <a:endParaRPr lang="en-US" sz="2000" dirty="0">
              <a:latin typeface="Times New Roman" pitchFamily="18" charset="0"/>
              <a:cs typeface="B Nazanin" pitchFamily="2" charset="-78"/>
            </a:endParaRPr>
          </a:p>
          <a:p>
            <a:pPr marL="0" indent="0" algn="just" rtl="1">
              <a:buNone/>
            </a:pPr>
            <a:endParaRPr lang="en-US" sz="2000" dirty="0">
              <a:latin typeface="Times New Roman" pitchFamily="18" charset="0"/>
              <a:cs typeface="B Nazanin" pitchFamily="2" charset="-78"/>
            </a:endParaRPr>
          </a:p>
        </p:txBody>
      </p:sp>
    </p:spTree>
    <p:extLst>
      <p:ext uri="{BB962C8B-B14F-4D97-AF65-F5344CB8AC3E}">
        <p14:creationId xmlns:p14="http://schemas.microsoft.com/office/powerpoint/2010/main" val="4282165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down)">
                                      <p:cBhvr>
                                        <p:cTn id="27" dur="20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wipe(down)">
                                      <p:cBhvr>
                                        <p:cTn id="32"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2925" y="596900"/>
            <a:ext cx="8915400" cy="5481782"/>
          </a:xfrm>
        </p:spPr>
        <p:txBody>
          <a:bodyPr>
            <a:noAutofit/>
          </a:bodyPr>
          <a:lstStyle/>
          <a:p>
            <a:pPr marL="0" indent="0" algn="just" rtl="1">
              <a:buNone/>
            </a:pPr>
            <a:r>
              <a:rPr lang="fa-IR" sz="3200" b="1" dirty="0" smtClean="0">
                <a:solidFill>
                  <a:srgbClr val="0070C0"/>
                </a:solidFill>
                <a:cs typeface="B Nazanin" pitchFamily="2" charset="-78"/>
              </a:rPr>
              <a:t>کاربردهای </a:t>
            </a:r>
            <a:r>
              <a:rPr lang="fa-IR" sz="3200" b="1" dirty="0">
                <a:solidFill>
                  <a:srgbClr val="0070C0"/>
                </a:solidFill>
                <a:cs typeface="B Nazanin" pitchFamily="2" charset="-78"/>
              </a:rPr>
              <a:t>گوگرد</a:t>
            </a:r>
            <a:endParaRPr lang="en-US" sz="3200" dirty="0">
              <a:solidFill>
                <a:srgbClr val="0070C0"/>
              </a:solidFill>
              <a:cs typeface="B Nazanin" pitchFamily="2" charset="-78"/>
            </a:endParaRPr>
          </a:p>
          <a:p>
            <a:pPr marL="0" lvl="0" indent="0" algn="just" rtl="1">
              <a:buNone/>
            </a:pPr>
            <a:endParaRPr lang="en-US" sz="2000" dirty="0">
              <a:cs typeface="B Nazanin" pitchFamily="2" charset="-78"/>
            </a:endParaRPr>
          </a:p>
          <a:p>
            <a:pPr marL="514350" lvl="0" indent="-514350" algn="just" rtl="1">
              <a:buFont typeface="+mj-lt"/>
              <a:buAutoNum type="romanUcPeriod"/>
            </a:pPr>
            <a:r>
              <a:rPr lang="fa-IR" sz="2400" b="1" dirty="0">
                <a:cs typeface="B Nazanin" pitchFamily="2" charset="-78"/>
              </a:rPr>
              <a:t>تهیۀ سولفوریک اسید</a:t>
            </a:r>
            <a:endParaRPr lang="en-US" sz="2400" b="1" dirty="0">
              <a:cs typeface="B Nazanin" pitchFamily="2" charset="-78"/>
            </a:endParaRPr>
          </a:p>
          <a:p>
            <a:pPr algn="just" rtl="1"/>
            <a:r>
              <a:rPr lang="fa-IR" sz="2000" dirty="0">
                <a:cs typeface="B Nazanin" pitchFamily="2" charset="-78"/>
              </a:rPr>
              <a:t>سولفوریک اسید یک اسید معدنی بسیار مهم است و به دلیل ویژگی های زیر، دارای مصارف گسترده ای است:</a:t>
            </a:r>
            <a:endParaRPr lang="en-US" sz="2000" dirty="0">
              <a:cs typeface="B Nazanin" pitchFamily="2" charset="-78"/>
            </a:endParaRPr>
          </a:p>
          <a:p>
            <a:pPr lvl="0" algn="just" rtl="1"/>
            <a:r>
              <a:rPr lang="fa-IR" sz="2000" dirty="0">
                <a:cs typeface="B Nazanin" pitchFamily="2" charset="-78"/>
              </a:rPr>
              <a:t>بهای نسبتاً ارزان</a:t>
            </a:r>
            <a:endParaRPr lang="en-US" sz="2000" dirty="0">
              <a:cs typeface="B Nazanin" pitchFamily="2" charset="-78"/>
            </a:endParaRPr>
          </a:p>
          <a:p>
            <a:pPr lvl="0" algn="just" rtl="1"/>
            <a:r>
              <a:rPr lang="fa-IR" sz="2000" dirty="0">
                <a:cs typeface="B Nazanin" pitchFamily="2" charset="-78"/>
              </a:rPr>
              <a:t>هزینۀ کم ترابری و نگهداری در مقایسه با سایر اسیدها</a:t>
            </a:r>
            <a:endParaRPr lang="en-US" sz="2000" dirty="0">
              <a:cs typeface="B Nazanin" pitchFamily="2" charset="-78"/>
            </a:endParaRPr>
          </a:p>
          <a:p>
            <a:pPr lvl="0" algn="just" rtl="1"/>
            <a:r>
              <a:rPr lang="fa-IR" sz="2000" dirty="0">
                <a:cs typeface="B Nazanin" pitchFamily="2" charset="-78"/>
              </a:rPr>
              <a:t>جاذب خوب آب </a:t>
            </a:r>
            <a:endParaRPr lang="en-US" sz="2000" dirty="0">
              <a:cs typeface="B Nazanin" pitchFamily="2" charset="-78"/>
            </a:endParaRPr>
          </a:p>
          <a:p>
            <a:pPr lvl="0" algn="just" rtl="1"/>
            <a:r>
              <a:rPr lang="fa-IR" sz="2000" dirty="0">
                <a:cs typeface="B Nazanin" pitchFamily="2" charset="-78"/>
              </a:rPr>
              <a:t>کاتالیست موثری برای بیشتر هیدروکربن ها و مصنوعات آلی</a:t>
            </a:r>
            <a:endParaRPr lang="en-US" sz="2000" dirty="0">
              <a:cs typeface="B Nazanin" pitchFamily="2" charset="-78"/>
            </a:endParaRPr>
          </a:p>
          <a:p>
            <a:pPr lvl="0" algn="just" rtl="1"/>
            <a:r>
              <a:rPr lang="fa-IR" sz="2000" dirty="0">
                <a:cs typeface="B Nazanin" pitchFamily="2" charset="-78"/>
              </a:rPr>
              <a:t>داشتن نقطۀ جوش بالا</a:t>
            </a:r>
            <a:endParaRPr lang="en-US" sz="2000" dirty="0">
              <a:cs typeface="B Nazanin" pitchFamily="2" charset="-78"/>
            </a:endParaRPr>
          </a:p>
          <a:p>
            <a:pPr algn="just" rtl="1"/>
            <a:r>
              <a:rPr lang="fa-IR" sz="2000" dirty="0">
                <a:cs typeface="B Nazanin" pitchFamily="2" charset="-78"/>
              </a:rPr>
              <a:t>استفاده در یک یا دو یا حتی سه فرایند در برخی کارخانجات و بازیابی دوباره</a:t>
            </a:r>
            <a:endParaRPr lang="en-US" sz="2000" dirty="0">
              <a:latin typeface="Times New Roman" pitchFamily="18" charset="0"/>
              <a:cs typeface="B Nazanin" pitchFamily="2" charset="-78"/>
            </a:endParaRPr>
          </a:p>
          <a:p>
            <a:pPr marL="0" indent="0" algn="just" rtl="1">
              <a:buNone/>
            </a:pPr>
            <a:endParaRPr lang="en-US" sz="2000" dirty="0">
              <a:latin typeface="Times New Roman" pitchFamily="18" charset="0"/>
              <a:cs typeface="B Nazanin" pitchFamily="2" charset="-78"/>
            </a:endParaRPr>
          </a:p>
        </p:txBody>
      </p:sp>
    </p:spTree>
    <p:extLst>
      <p:ext uri="{BB962C8B-B14F-4D97-AF65-F5344CB8AC3E}">
        <p14:creationId xmlns:p14="http://schemas.microsoft.com/office/powerpoint/2010/main" val="4182641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righ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righ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righ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right)">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right)">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right)">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right)">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wipe(right)">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2925" y="596900"/>
            <a:ext cx="8915400" cy="5481782"/>
          </a:xfrm>
        </p:spPr>
        <p:txBody>
          <a:bodyPr>
            <a:noAutofit/>
          </a:bodyPr>
          <a:lstStyle/>
          <a:p>
            <a:pPr marL="0" indent="0" algn="just" rtl="1">
              <a:buNone/>
            </a:pPr>
            <a:r>
              <a:rPr lang="fa-IR" sz="3200" b="1" dirty="0" smtClean="0">
                <a:solidFill>
                  <a:srgbClr val="0070C0"/>
                </a:solidFill>
                <a:cs typeface="B Nazanin" pitchFamily="2" charset="-78"/>
              </a:rPr>
              <a:t>کاربردهای </a:t>
            </a:r>
            <a:r>
              <a:rPr lang="fa-IR" sz="3200" b="1" dirty="0">
                <a:solidFill>
                  <a:srgbClr val="0070C0"/>
                </a:solidFill>
                <a:cs typeface="B Nazanin" pitchFamily="2" charset="-78"/>
              </a:rPr>
              <a:t>گوگرد</a:t>
            </a:r>
            <a:endParaRPr lang="en-US" sz="3200" dirty="0">
              <a:solidFill>
                <a:srgbClr val="0070C0"/>
              </a:solidFill>
              <a:cs typeface="B Nazanin" pitchFamily="2" charset="-78"/>
            </a:endParaRPr>
          </a:p>
          <a:p>
            <a:pPr marL="0" lvl="0" indent="0" algn="just" rtl="1">
              <a:buNone/>
            </a:pPr>
            <a:endParaRPr lang="en-US" sz="1400" dirty="0" smtClean="0">
              <a:cs typeface="B Nazanin" pitchFamily="2" charset="-78"/>
            </a:endParaRPr>
          </a:p>
          <a:p>
            <a:pPr algn="just" rtl="1"/>
            <a:r>
              <a:rPr lang="fa-IR" sz="2000" b="1" dirty="0" smtClean="0">
                <a:cs typeface="B Nazanin" pitchFamily="2" charset="-78"/>
              </a:rPr>
              <a:t>مصارف </a:t>
            </a:r>
            <a:r>
              <a:rPr lang="fa-IR" sz="2000" b="1" dirty="0">
                <a:cs typeface="B Nazanin" pitchFamily="2" charset="-78"/>
              </a:rPr>
              <a:t>سولفوریک اسید:</a:t>
            </a:r>
            <a:endParaRPr lang="en-US" sz="2000" b="1" dirty="0">
              <a:cs typeface="B Nazanin" pitchFamily="2" charset="-78"/>
            </a:endParaRPr>
          </a:p>
          <a:p>
            <a:pPr lvl="0" algn="just" rtl="1">
              <a:buFont typeface="Courier New" pitchFamily="49" charset="0"/>
              <a:buChar char="o"/>
            </a:pPr>
            <a:r>
              <a:rPr lang="fa-IR" sz="2000" dirty="0">
                <a:cs typeface="B Nazanin" pitchFamily="2" charset="-78"/>
              </a:rPr>
              <a:t>در کشاورزی و تهیۀ کودهای شیمیایی (سوپرفسفات، فسفات آمونیوم، مخلوط کودها)</a:t>
            </a:r>
            <a:endParaRPr lang="en-US" sz="2000" dirty="0">
              <a:cs typeface="B Nazanin" pitchFamily="2" charset="-78"/>
            </a:endParaRPr>
          </a:p>
          <a:p>
            <a:pPr lvl="0" algn="just" rtl="1">
              <a:buFont typeface="Courier New" pitchFamily="49" charset="0"/>
              <a:buChar char="o"/>
            </a:pPr>
            <a:r>
              <a:rPr lang="fa-IR" sz="2000" dirty="0">
                <a:cs typeface="B Nazanin" pitchFamily="2" charset="-78"/>
              </a:rPr>
              <a:t>تهیۀ مواد شیمیایی مختلف مانند ضدیخ – حشره کش ها – احیای آلومینیم – تصفیۀ نفت – تولید پاک کننده های مصنوعی – اسیدی کردن چاه های نفت – جداسازی مس با عیارکم – استخراج اورانیوم – تهیۀ چسب مصنوعی</a:t>
            </a:r>
            <a:endParaRPr lang="en-US" sz="2000" dirty="0">
              <a:cs typeface="B Nazanin" pitchFamily="2" charset="-78"/>
            </a:endParaRPr>
          </a:p>
          <a:p>
            <a:pPr algn="just" rtl="1">
              <a:buFont typeface="Courier New" pitchFamily="49" charset="0"/>
              <a:buChar char="o"/>
            </a:pPr>
            <a:r>
              <a:rPr lang="fa-IR" sz="2000" dirty="0">
                <a:cs typeface="B Nazanin" pitchFamily="2" charset="-78"/>
              </a:rPr>
              <a:t>تولید مواد رنگی مانند نایلون رنگی – جوهر تحریر</a:t>
            </a:r>
            <a:endParaRPr lang="en-US" sz="2000" dirty="0">
              <a:cs typeface="B Nazanin" pitchFamily="2" charset="-78"/>
            </a:endParaRPr>
          </a:p>
          <a:p>
            <a:pPr algn="just" rtl="1">
              <a:buFont typeface="Courier New" pitchFamily="49" charset="0"/>
              <a:buChar char="o"/>
            </a:pPr>
            <a:r>
              <a:rPr lang="fa-IR" sz="2000" dirty="0">
                <a:cs typeface="B Nazanin" pitchFamily="2" charset="-78"/>
              </a:rPr>
              <a:t>تولید ابریشم مصنوعی</a:t>
            </a:r>
            <a:endParaRPr lang="en-US" sz="2000" dirty="0">
              <a:cs typeface="B Nazanin" pitchFamily="2" charset="-78"/>
            </a:endParaRPr>
          </a:p>
          <a:p>
            <a:pPr lvl="0" algn="just" rtl="1">
              <a:buFont typeface="Courier New" pitchFamily="49" charset="0"/>
              <a:buChar char="o"/>
            </a:pPr>
            <a:r>
              <a:rPr lang="fa-IR" sz="2000" dirty="0">
                <a:cs typeface="B Nazanin" pitchFamily="2" charset="-78"/>
              </a:rPr>
              <a:t>در صنعت آهن و فولاد</a:t>
            </a:r>
            <a:endParaRPr lang="en-US" sz="2000" dirty="0">
              <a:cs typeface="B Nazanin" pitchFamily="2" charset="-78"/>
            </a:endParaRPr>
          </a:p>
          <a:p>
            <a:pPr lvl="0" algn="just" rtl="1">
              <a:buFont typeface="Courier New" pitchFamily="49" charset="0"/>
              <a:buChar char="o"/>
            </a:pPr>
            <a:r>
              <a:rPr lang="fa-IR" sz="2000" dirty="0">
                <a:cs typeface="B Nazanin" pitchFamily="2" charset="-78"/>
              </a:rPr>
              <a:t>صنایع کاغذسازی</a:t>
            </a:r>
            <a:endParaRPr lang="en-US" sz="2000" dirty="0">
              <a:cs typeface="B Nazanin" pitchFamily="2" charset="-78"/>
            </a:endParaRPr>
          </a:p>
          <a:p>
            <a:pPr lvl="0" algn="just" rtl="1">
              <a:buFont typeface="Courier New" pitchFamily="49" charset="0"/>
              <a:buChar char="o"/>
            </a:pPr>
            <a:r>
              <a:rPr lang="fa-IR" sz="2000" dirty="0">
                <a:cs typeface="B Nazanin" pitchFamily="2" charset="-78"/>
              </a:rPr>
              <a:t>صنعت نفت</a:t>
            </a:r>
            <a:endParaRPr lang="en-US" sz="2000" dirty="0">
              <a:cs typeface="B Nazanin" pitchFamily="2" charset="-78"/>
            </a:endParaRPr>
          </a:p>
          <a:p>
            <a:pPr marL="0" indent="0" algn="just" rtl="1">
              <a:buNone/>
            </a:pPr>
            <a:endParaRPr lang="en-US" sz="2000" dirty="0">
              <a:latin typeface="Times New Roman" pitchFamily="18" charset="0"/>
              <a:cs typeface="B Nazanin" pitchFamily="2" charset="-78"/>
            </a:endParaRPr>
          </a:p>
        </p:txBody>
      </p:sp>
    </p:spTree>
    <p:extLst>
      <p:ext uri="{BB962C8B-B14F-4D97-AF65-F5344CB8AC3E}">
        <p14:creationId xmlns:p14="http://schemas.microsoft.com/office/powerpoint/2010/main" val="106042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down)">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wipe(down)">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2925" y="596900"/>
            <a:ext cx="8915400" cy="5481782"/>
          </a:xfrm>
        </p:spPr>
        <p:txBody>
          <a:bodyPr>
            <a:noAutofit/>
          </a:bodyPr>
          <a:lstStyle/>
          <a:p>
            <a:pPr marL="0" indent="0" algn="just" rtl="1">
              <a:buNone/>
            </a:pPr>
            <a:r>
              <a:rPr lang="fa-IR" sz="3200" b="1" dirty="0" smtClean="0">
                <a:solidFill>
                  <a:srgbClr val="0070C0"/>
                </a:solidFill>
                <a:cs typeface="B Nazanin" pitchFamily="2" charset="-78"/>
              </a:rPr>
              <a:t>کاربردهای </a:t>
            </a:r>
            <a:r>
              <a:rPr lang="fa-IR" sz="3200" b="1" dirty="0">
                <a:solidFill>
                  <a:srgbClr val="0070C0"/>
                </a:solidFill>
                <a:cs typeface="B Nazanin" pitchFamily="2" charset="-78"/>
              </a:rPr>
              <a:t>گوگرد</a:t>
            </a:r>
            <a:endParaRPr lang="en-US" sz="3200" dirty="0">
              <a:solidFill>
                <a:srgbClr val="0070C0"/>
              </a:solidFill>
              <a:cs typeface="B Nazanin" pitchFamily="2" charset="-78"/>
            </a:endParaRPr>
          </a:p>
          <a:p>
            <a:pPr marL="0" lvl="0" indent="0" algn="just" rtl="1">
              <a:buNone/>
            </a:pPr>
            <a:endParaRPr lang="en-US" sz="2000" dirty="0">
              <a:cs typeface="B Nazanin" pitchFamily="2" charset="-78"/>
            </a:endParaRPr>
          </a:p>
          <a:p>
            <a:pPr marL="514350" lvl="0" indent="-514350" algn="just" rtl="1">
              <a:buFont typeface="+mj-lt"/>
              <a:buAutoNum type="romanUcPeriod" startAt="2"/>
            </a:pPr>
            <a:r>
              <a:rPr lang="fa-IR" sz="2400" b="1" dirty="0">
                <a:cs typeface="B Nazanin" pitchFamily="2" charset="-78"/>
              </a:rPr>
              <a:t>صنایع کشاورزی و تهیۀ کودهای فسفاتیک</a:t>
            </a:r>
            <a:endParaRPr lang="en-US" sz="2400" dirty="0">
              <a:cs typeface="B Nazanin" pitchFamily="2" charset="-78"/>
            </a:endParaRPr>
          </a:p>
          <a:p>
            <a:pPr algn="just" rtl="1"/>
            <a:r>
              <a:rPr lang="fa-IR" sz="2000" dirty="0">
                <a:cs typeface="B Nazanin" pitchFamily="2" charset="-78"/>
              </a:rPr>
              <a:t>از گوگرد جهت کیفیت خاک، بی رنگ کردن میوه های خشک و تهیۀ کودهای شیمیایی مانند کود شیمیایی فسفاته که از ترکیب سولفوریک اسید با سنگ های فسفات کلسیم و گچ تولید می شود، استفاده می کنند.</a:t>
            </a:r>
            <a:endParaRPr lang="en-US" sz="2000" dirty="0">
              <a:cs typeface="B Nazanin" pitchFamily="2" charset="-78"/>
            </a:endParaRPr>
          </a:p>
          <a:p>
            <a:pPr algn="just" rtl="1"/>
            <a:r>
              <a:rPr lang="fa-IR" sz="2000" dirty="0">
                <a:cs typeface="B Nazanin" pitchFamily="2" charset="-78"/>
              </a:rPr>
              <a:t>ابتدا فسفریک اسید تهیه شده و سپس از آن آمونیوم فسفات و آمونیوم سولفات و ... تهیه می </a:t>
            </a:r>
            <a:r>
              <a:rPr lang="fa-IR" sz="2000" dirty="0" smtClean="0">
                <a:cs typeface="B Nazanin" pitchFamily="2" charset="-78"/>
              </a:rPr>
              <a:t>شود</a:t>
            </a:r>
          </a:p>
          <a:p>
            <a:pPr algn="just" rtl="1"/>
            <a:endParaRPr lang="en-US" sz="2000" dirty="0">
              <a:cs typeface="B Nazanin" pitchFamily="2" charset="-78"/>
            </a:endParaRPr>
          </a:p>
          <a:p>
            <a:pPr marL="514350" lvl="0" indent="-514350" algn="just" rtl="1">
              <a:buFont typeface="+mj-lt"/>
              <a:buAutoNum type="romanUcPeriod" startAt="3"/>
            </a:pPr>
            <a:r>
              <a:rPr lang="fa-IR" sz="2400" b="1" dirty="0">
                <a:cs typeface="B Nazanin" pitchFamily="2" charset="-78"/>
              </a:rPr>
              <a:t>کاربردهای دیگر گوگرد</a:t>
            </a:r>
            <a:endParaRPr lang="en-US" sz="2400" dirty="0">
              <a:cs typeface="B Nazanin" pitchFamily="2" charset="-78"/>
            </a:endParaRPr>
          </a:p>
          <a:p>
            <a:pPr algn="just" rtl="1"/>
            <a:r>
              <a:rPr lang="fa-IR" sz="2000" dirty="0">
                <a:cs typeface="B Nazanin" pitchFamily="2" charset="-78"/>
              </a:rPr>
              <a:t>تقویت خاک های کشاورزی: خاک های بایر را به خاک قابل کشت تبدیل می کند</a:t>
            </a:r>
            <a:endParaRPr lang="en-US" sz="2000" dirty="0">
              <a:cs typeface="B Nazanin" pitchFamily="2" charset="-78"/>
            </a:endParaRPr>
          </a:p>
          <a:p>
            <a:pPr algn="just" rtl="1"/>
            <a:r>
              <a:rPr lang="fa-IR" sz="2000" dirty="0">
                <a:cs typeface="B Nazanin" pitchFamily="2" charset="-78"/>
              </a:rPr>
              <a:t>خوراک گیاهان: گوگرد عنصری مهم در رشد گیاهان است</a:t>
            </a:r>
            <a:endParaRPr lang="en-US" sz="2000" dirty="0">
              <a:cs typeface="B Nazanin" pitchFamily="2" charset="-78"/>
            </a:endParaRPr>
          </a:p>
          <a:p>
            <a:pPr algn="just" rtl="1"/>
            <a:r>
              <a:rPr lang="fa-IR" sz="2000" dirty="0">
                <a:cs typeface="B Nazanin" pitchFamily="2" charset="-78"/>
              </a:rPr>
              <a:t>تغذیۀ حیوانات: افزودن گوگرد به خوراک دام مفید بوده و علاوه بر تسریع پرورش دام سبب افزایش تولید شیر، پشم و گوشت می شود.</a:t>
            </a:r>
            <a:endParaRPr lang="en-US" sz="2000" dirty="0">
              <a:cs typeface="B Nazanin" pitchFamily="2" charset="-78"/>
            </a:endParaRPr>
          </a:p>
          <a:p>
            <a:pPr marL="0" indent="0" algn="just" rtl="1">
              <a:buNone/>
            </a:pPr>
            <a:endParaRPr lang="en-US" sz="2000" dirty="0">
              <a:latin typeface="Times New Roman" pitchFamily="18" charset="0"/>
              <a:cs typeface="B Nazanin" pitchFamily="2" charset="-78"/>
            </a:endParaRPr>
          </a:p>
        </p:txBody>
      </p:sp>
    </p:spTree>
    <p:extLst>
      <p:ext uri="{BB962C8B-B14F-4D97-AF65-F5344CB8AC3E}">
        <p14:creationId xmlns:p14="http://schemas.microsoft.com/office/powerpoint/2010/main" val="30288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down)">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wipe(down)">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wipe(down)">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2925" y="596900"/>
            <a:ext cx="8915400" cy="5481782"/>
          </a:xfrm>
        </p:spPr>
        <p:txBody>
          <a:bodyPr>
            <a:noAutofit/>
          </a:bodyPr>
          <a:lstStyle/>
          <a:p>
            <a:pPr marL="0" indent="0" algn="just" rtl="1">
              <a:buNone/>
            </a:pPr>
            <a:r>
              <a:rPr lang="fa-IR" sz="3200" b="1" dirty="0" smtClean="0">
                <a:solidFill>
                  <a:srgbClr val="0070C0"/>
                </a:solidFill>
                <a:cs typeface="B Nazanin" pitchFamily="2" charset="-78"/>
              </a:rPr>
              <a:t>کاربردهای </a:t>
            </a:r>
            <a:r>
              <a:rPr lang="fa-IR" sz="3200" b="1" dirty="0">
                <a:solidFill>
                  <a:srgbClr val="0070C0"/>
                </a:solidFill>
                <a:cs typeface="B Nazanin" pitchFamily="2" charset="-78"/>
              </a:rPr>
              <a:t>گوگرد</a:t>
            </a:r>
            <a:endParaRPr lang="en-US" sz="3200" dirty="0">
              <a:solidFill>
                <a:srgbClr val="0070C0"/>
              </a:solidFill>
              <a:cs typeface="B Nazanin" pitchFamily="2" charset="-78"/>
            </a:endParaRPr>
          </a:p>
          <a:p>
            <a:pPr marL="0" lvl="0" indent="0" algn="just" rtl="1">
              <a:buNone/>
            </a:pPr>
            <a:endParaRPr lang="en-US" sz="1400" dirty="0">
              <a:cs typeface="B Nazanin" pitchFamily="2" charset="-78"/>
            </a:endParaRPr>
          </a:p>
          <a:p>
            <a:pPr marL="514350" lvl="0" indent="-514350" algn="just" rtl="1">
              <a:buFont typeface="+mj-lt"/>
              <a:buAutoNum type="romanUcPeriod" startAt="4"/>
            </a:pPr>
            <a:r>
              <a:rPr lang="fa-IR" sz="2400" b="1" dirty="0">
                <a:cs typeface="B Nazanin" pitchFamily="2" charset="-78"/>
              </a:rPr>
              <a:t>صنایع شیمیایی</a:t>
            </a:r>
            <a:endParaRPr lang="en-US" sz="2400" dirty="0">
              <a:cs typeface="B Nazanin" pitchFamily="2" charset="-78"/>
            </a:endParaRPr>
          </a:p>
          <a:p>
            <a:pPr algn="just" rtl="1"/>
            <a:r>
              <a:rPr lang="fa-IR" sz="2400" dirty="0">
                <a:cs typeface="B Nazanin" pitchFamily="2" charset="-78"/>
              </a:rPr>
              <a:t>تولید ضدیخ – حشره کش ها – تصفیه نفت – پاک کننده های مصنوعی</a:t>
            </a:r>
            <a:endParaRPr lang="en-US" sz="2400" dirty="0">
              <a:cs typeface="B Nazanin" pitchFamily="2" charset="-78"/>
            </a:endParaRPr>
          </a:p>
          <a:p>
            <a:pPr marL="514350" lvl="0" indent="-514350" algn="just" rtl="1">
              <a:buFont typeface="+mj-lt"/>
              <a:buAutoNum type="romanUcPeriod" startAt="5"/>
            </a:pPr>
            <a:r>
              <a:rPr lang="fa-IR" sz="2400" b="1" dirty="0">
                <a:cs typeface="B Nazanin" pitchFamily="2" charset="-78"/>
              </a:rPr>
              <a:t>صنعت پلاستیک</a:t>
            </a:r>
            <a:endParaRPr lang="en-US" sz="2400" dirty="0">
              <a:cs typeface="B Nazanin" pitchFamily="2" charset="-78"/>
            </a:endParaRPr>
          </a:p>
          <a:p>
            <a:pPr algn="just" rtl="1"/>
            <a:r>
              <a:rPr lang="fa-IR" sz="2400" dirty="0">
                <a:cs typeface="B Nazanin" pitchFamily="2" charset="-78"/>
              </a:rPr>
              <a:t>تولید سلولوز استات – مواد ویسکوز – مواد نساجی</a:t>
            </a:r>
            <a:endParaRPr lang="en-US" sz="2400" dirty="0">
              <a:cs typeface="B Nazanin" pitchFamily="2" charset="-78"/>
            </a:endParaRPr>
          </a:p>
          <a:p>
            <a:pPr marL="514350" lvl="0" indent="-514350" algn="just" rtl="1">
              <a:buFont typeface="+mj-lt"/>
              <a:buAutoNum type="romanUcPeriod" startAt="6"/>
            </a:pPr>
            <a:r>
              <a:rPr lang="fa-IR" sz="2400" b="1" dirty="0">
                <a:cs typeface="B Nazanin" pitchFamily="2" charset="-78"/>
              </a:rPr>
              <a:t>فراورده های کاغذی</a:t>
            </a:r>
            <a:endParaRPr lang="en-US" sz="2400" dirty="0">
              <a:cs typeface="B Nazanin" pitchFamily="2" charset="-78"/>
            </a:endParaRPr>
          </a:p>
          <a:p>
            <a:pPr algn="just" rtl="1"/>
            <a:r>
              <a:rPr lang="fa-IR" sz="2400" dirty="0">
                <a:cs typeface="B Nazanin" pitchFamily="2" charset="-78"/>
              </a:rPr>
              <a:t>ترکیبات گوگرد جهت استفاده برای خمیرکاغذ مورد استفاده قرار می گیرد.</a:t>
            </a:r>
            <a:endParaRPr lang="en-US" sz="2400" dirty="0">
              <a:cs typeface="B Nazanin" pitchFamily="2" charset="-78"/>
            </a:endParaRPr>
          </a:p>
          <a:p>
            <a:pPr marL="514350" lvl="0" indent="-514350" algn="just" rtl="1">
              <a:buFont typeface="+mj-lt"/>
              <a:buAutoNum type="romanUcPeriod" startAt="7"/>
            </a:pPr>
            <a:r>
              <a:rPr lang="fa-IR" sz="2400" b="1" dirty="0">
                <a:cs typeface="B Nazanin" pitchFamily="2" charset="-78"/>
              </a:rPr>
              <a:t>رنگ سازی</a:t>
            </a:r>
            <a:endParaRPr lang="en-US" sz="2400" dirty="0">
              <a:cs typeface="B Nazanin" pitchFamily="2" charset="-78"/>
            </a:endParaRPr>
          </a:p>
          <a:p>
            <a:pPr algn="just" rtl="1"/>
            <a:r>
              <a:rPr lang="fa-IR" sz="2400" dirty="0">
                <a:cs typeface="B Nazanin" pitchFamily="2" charset="-78"/>
              </a:rPr>
              <a:t>تهیۀ جوهر نوشتنی، مشمای رنگی، تهیۀ مواد رنگی</a:t>
            </a:r>
            <a:endParaRPr lang="en-US" sz="2400" dirty="0">
              <a:cs typeface="B Nazanin" pitchFamily="2" charset="-78"/>
            </a:endParaRPr>
          </a:p>
          <a:p>
            <a:pPr marL="514350" lvl="0" indent="-514350" algn="just" rtl="1">
              <a:buFont typeface="+mj-lt"/>
              <a:buAutoNum type="romanUcPeriod" startAt="8"/>
            </a:pPr>
            <a:r>
              <a:rPr lang="fa-IR" sz="2400" b="1" dirty="0">
                <a:cs typeface="B Nazanin" pitchFamily="2" charset="-78"/>
              </a:rPr>
              <a:t>ولکانیزه کردن </a:t>
            </a:r>
            <a:r>
              <a:rPr lang="fa-IR" sz="2400" b="1" dirty="0" smtClean="0">
                <a:cs typeface="B Nazanin" pitchFamily="2" charset="-78"/>
              </a:rPr>
              <a:t>لاستیک</a:t>
            </a:r>
            <a:endParaRPr lang="en-US" sz="2400" dirty="0">
              <a:cs typeface="B Nazanin" pitchFamily="2" charset="-78"/>
            </a:endParaRPr>
          </a:p>
        </p:txBody>
      </p:sp>
    </p:spTree>
    <p:extLst>
      <p:ext uri="{BB962C8B-B14F-4D97-AF65-F5344CB8AC3E}">
        <p14:creationId xmlns:p14="http://schemas.microsoft.com/office/powerpoint/2010/main" val="4145852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righ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right)">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right)">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right)">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right)">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right)">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right)">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wipe(right)">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wipe(right)">
                                      <p:cBhvr>
                                        <p:cTn id="4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2925" y="596900"/>
            <a:ext cx="8915400" cy="5481782"/>
          </a:xfrm>
        </p:spPr>
        <p:txBody>
          <a:bodyPr>
            <a:noAutofit/>
          </a:bodyPr>
          <a:lstStyle/>
          <a:p>
            <a:pPr marL="0" indent="0" algn="just" rtl="1">
              <a:buNone/>
            </a:pPr>
            <a:r>
              <a:rPr lang="fa-IR" sz="3200" b="1" dirty="0" smtClean="0">
                <a:solidFill>
                  <a:srgbClr val="0070C0"/>
                </a:solidFill>
                <a:cs typeface="B Nazanin" pitchFamily="2" charset="-78"/>
              </a:rPr>
              <a:t>کاربردهای </a:t>
            </a:r>
            <a:r>
              <a:rPr lang="fa-IR" sz="3200" b="1" dirty="0">
                <a:solidFill>
                  <a:srgbClr val="0070C0"/>
                </a:solidFill>
                <a:cs typeface="B Nazanin" pitchFamily="2" charset="-78"/>
              </a:rPr>
              <a:t>گوگرد</a:t>
            </a:r>
            <a:endParaRPr lang="en-US" sz="3200" dirty="0">
              <a:solidFill>
                <a:srgbClr val="0070C0"/>
              </a:solidFill>
              <a:cs typeface="B Nazanin" pitchFamily="2" charset="-78"/>
            </a:endParaRPr>
          </a:p>
          <a:p>
            <a:pPr marL="0" lvl="0" indent="0" algn="just" rtl="1">
              <a:buNone/>
            </a:pPr>
            <a:endParaRPr lang="en-US" sz="1400" dirty="0">
              <a:cs typeface="B Nazanin" pitchFamily="2" charset="-78"/>
            </a:endParaRPr>
          </a:p>
          <a:p>
            <a:pPr marL="514350" lvl="0" indent="-514350" algn="just" rtl="1">
              <a:buFont typeface="+mj-lt"/>
              <a:buAutoNum type="romanUcPeriod" startAt="9"/>
            </a:pPr>
            <a:r>
              <a:rPr lang="fa-IR" sz="2400" b="1" dirty="0">
                <a:cs typeface="B Nazanin" pitchFamily="2" charset="-78"/>
              </a:rPr>
              <a:t>عایق ضد آب: </a:t>
            </a:r>
            <a:endParaRPr lang="en-US" sz="2400" dirty="0">
              <a:cs typeface="B Nazanin" pitchFamily="2" charset="-78"/>
            </a:endParaRPr>
          </a:p>
          <a:p>
            <a:pPr algn="just" rtl="1"/>
            <a:r>
              <a:rPr lang="fa-IR" sz="2400" dirty="0">
                <a:cs typeface="B Nazanin" pitchFamily="2" charset="-78"/>
              </a:rPr>
              <a:t>مهندسان فیلیپینی از گوگرد یک نوع مادۀ عایق ضد آب قوی ساخته اند.</a:t>
            </a:r>
            <a:endParaRPr lang="en-US" sz="2400" dirty="0">
              <a:cs typeface="B Nazanin" pitchFamily="2" charset="-78"/>
            </a:endParaRPr>
          </a:p>
          <a:p>
            <a:pPr marL="514350" lvl="0" indent="-514350" algn="just" rtl="1">
              <a:buFont typeface="+mj-lt"/>
              <a:buAutoNum type="romanUcPeriod" startAt="10"/>
            </a:pPr>
            <a:r>
              <a:rPr lang="fa-IR" sz="2400" b="1" dirty="0">
                <a:cs typeface="B Nazanin" pitchFamily="2" charset="-78"/>
              </a:rPr>
              <a:t>ساخت مواد منفجره و تهیۀ کبریت</a:t>
            </a:r>
            <a:endParaRPr lang="en-US" sz="2400" dirty="0">
              <a:cs typeface="B Nazanin" pitchFamily="2" charset="-78"/>
            </a:endParaRPr>
          </a:p>
          <a:p>
            <a:pPr marL="514350" lvl="0" indent="-514350" algn="just" rtl="1">
              <a:buFont typeface="+mj-lt"/>
              <a:buAutoNum type="romanUcPeriod" startAt="11"/>
            </a:pPr>
            <a:r>
              <a:rPr lang="fa-IR" sz="2400" b="1" dirty="0" smtClean="0">
                <a:cs typeface="B Nazanin" pitchFamily="2" charset="-78"/>
              </a:rPr>
              <a:t>داروسازی:</a:t>
            </a:r>
          </a:p>
          <a:p>
            <a:pPr lvl="0" algn="just" rtl="1"/>
            <a:r>
              <a:rPr lang="fa-IR" sz="2400" b="1" dirty="0" smtClean="0">
                <a:cs typeface="B Nazanin" pitchFamily="2" charset="-78"/>
              </a:rPr>
              <a:t> </a:t>
            </a:r>
            <a:r>
              <a:rPr lang="fa-IR" sz="2400" dirty="0" smtClean="0">
                <a:cs typeface="B Nazanin" pitchFamily="2" charset="-78"/>
              </a:rPr>
              <a:t>گوگرد </a:t>
            </a:r>
            <a:r>
              <a:rPr lang="fa-IR" sz="2400" dirty="0">
                <a:cs typeface="B Nazanin" pitchFamily="2" charset="-78"/>
              </a:rPr>
              <a:t>به عنوان گندزدا ، ضدقارچ و ... برای رفع شوره، کچلی و عفونت های قارچی استفاده می شود. آبگرمه های طبیعی دارای گوگرد جهت درمان برخی بیماری های پوستی و ریوی و زخم و رماتیسم تجویز می شود.</a:t>
            </a:r>
            <a:endParaRPr lang="en-US" sz="2400" dirty="0">
              <a:cs typeface="B Nazanin" pitchFamily="2" charset="-78"/>
            </a:endParaRPr>
          </a:p>
          <a:p>
            <a:pPr marL="514350" lvl="0" indent="-514350" algn="just" rtl="1">
              <a:buFont typeface="+mj-lt"/>
              <a:buAutoNum type="romanUcPeriod" startAt="12"/>
            </a:pPr>
            <a:r>
              <a:rPr lang="fa-IR" sz="2400" b="1" dirty="0" smtClean="0">
                <a:cs typeface="B Nazanin" pitchFamily="2" charset="-78"/>
              </a:rPr>
              <a:t>صنایع </a:t>
            </a:r>
            <a:r>
              <a:rPr lang="fa-IR" sz="2400" b="1" dirty="0">
                <a:cs typeface="B Nazanin" pitchFamily="2" charset="-78"/>
              </a:rPr>
              <a:t>آهن و </a:t>
            </a:r>
            <a:r>
              <a:rPr lang="fa-IR" sz="2400" b="1" dirty="0" smtClean="0">
                <a:cs typeface="B Nazanin" pitchFamily="2" charset="-78"/>
              </a:rPr>
              <a:t>فولاد:</a:t>
            </a:r>
          </a:p>
          <a:p>
            <a:pPr lvl="0" algn="just" rtl="1"/>
            <a:r>
              <a:rPr lang="fa-IR" sz="2400" b="1" dirty="0" smtClean="0">
                <a:cs typeface="B Nazanin" pitchFamily="2" charset="-78"/>
              </a:rPr>
              <a:t> </a:t>
            </a:r>
            <a:r>
              <a:rPr lang="fa-IR" sz="2400" dirty="0" smtClean="0">
                <a:cs typeface="B Nazanin" pitchFamily="2" charset="-78"/>
              </a:rPr>
              <a:t>حدود </a:t>
            </a:r>
            <a:r>
              <a:rPr lang="fa-IR" sz="2400" dirty="0">
                <a:cs typeface="B Nazanin" pitchFamily="2" charset="-78"/>
              </a:rPr>
              <a:t>2% گوگرد در جهان جهت تهیۀ قوطی های قلعی، محصولات گالوانیزه استفاده می شود. همچنین گوگرد به صورت سولفوریک اسید در زدودن زنگ و گریس از سطوح ماشین آلات استفاده می شود.</a:t>
            </a:r>
            <a:endParaRPr lang="en-US" sz="2400" dirty="0">
              <a:cs typeface="B Nazanin" pitchFamily="2" charset="-78"/>
            </a:endParaRPr>
          </a:p>
        </p:txBody>
      </p:sp>
    </p:spTree>
    <p:extLst>
      <p:ext uri="{BB962C8B-B14F-4D97-AF65-F5344CB8AC3E}">
        <p14:creationId xmlns:p14="http://schemas.microsoft.com/office/powerpoint/2010/main" val="1758796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down)">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2925" y="596900"/>
            <a:ext cx="8915400" cy="5481782"/>
          </a:xfrm>
        </p:spPr>
        <p:txBody>
          <a:bodyPr>
            <a:noAutofit/>
          </a:bodyPr>
          <a:lstStyle/>
          <a:p>
            <a:pPr marL="0" indent="0" algn="just" rtl="1">
              <a:buNone/>
            </a:pPr>
            <a:r>
              <a:rPr lang="fa-IR" sz="3200" b="1" dirty="0" smtClean="0">
                <a:solidFill>
                  <a:srgbClr val="0070C0"/>
                </a:solidFill>
                <a:cs typeface="B Nazanin" pitchFamily="2" charset="-78"/>
              </a:rPr>
              <a:t>کاربردهای </a:t>
            </a:r>
            <a:r>
              <a:rPr lang="fa-IR" sz="3200" b="1" dirty="0">
                <a:solidFill>
                  <a:srgbClr val="0070C0"/>
                </a:solidFill>
                <a:cs typeface="B Nazanin" pitchFamily="2" charset="-78"/>
              </a:rPr>
              <a:t>گوگرد</a:t>
            </a:r>
            <a:endParaRPr lang="en-US" sz="3200" dirty="0">
              <a:solidFill>
                <a:srgbClr val="0070C0"/>
              </a:solidFill>
              <a:cs typeface="B Nazanin" pitchFamily="2" charset="-78"/>
            </a:endParaRPr>
          </a:p>
          <a:p>
            <a:pPr marL="0" lvl="0" indent="0" algn="just" rtl="1">
              <a:buNone/>
            </a:pPr>
            <a:endParaRPr lang="en-US" sz="1400" dirty="0">
              <a:cs typeface="B Nazanin" pitchFamily="2" charset="-78"/>
            </a:endParaRPr>
          </a:p>
          <a:p>
            <a:pPr marL="514350" lvl="0" indent="-514350" algn="just" rtl="1">
              <a:buFont typeface="+mj-lt"/>
              <a:buAutoNum type="romanUcPeriod" startAt="13"/>
            </a:pPr>
            <a:r>
              <a:rPr lang="fa-IR" sz="2400" b="1" dirty="0">
                <a:cs typeface="B Nazanin" pitchFamily="2" charset="-78"/>
              </a:rPr>
              <a:t>صنعت نفت</a:t>
            </a:r>
            <a:endParaRPr lang="en-US" sz="2400" dirty="0">
              <a:cs typeface="B Nazanin" pitchFamily="2" charset="-78"/>
            </a:endParaRPr>
          </a:p>
          <a:p>
            <a:pPr algn="just" rtl="1"/>
            <a:r>
              <a:rPr lang="fa-IR" sz="2400" dirty="0">
                <a:cs typeface="B Nazanin" pitchFamily="2" charset="-78"/>
              </a:rPr>
              <a:t>سولفوریک اسید به عنوان کاتالیست مصرف می شود.</a:t>
            </a:r>
            <a:endParaRPr lang="en-US" sz="2400" dirty="0">
              <a:cs typeface="B Nazanin" pitchFamily="2" charset="-78"/>
            </a:endParaRPr>
          </a:p>
          <a:p>
            <a:pPr marL="514350" lvl="0" indent="-514350" algn="just" rtl="1">
              <a:buFont typeface="+mj-lt"/>
              <a:buAutoNum type="romanUcPeriod" startAt="14"/>
            </a:pPr>
            <a:r>
              <a:rPr lang="fa-IR" sz="2400" b="1" dirty="0">
                <a:cs typeface="B Nazanin" pitchFamily="2" charset="-78"/>
              </a:rPr>
              <a:t>بازسازی آسفالت های کنده شده</a:t>
            </a:r>
            <a:endParaRPr lang="en-US" sz="2400" dirty="0">
              <a:cs typeface="B Nazanin" pitchFamily="2" charset="-78"/>
            </a:endParaRPr>
          </a:p>
          <a:p>
            <a:pPr algn="just" rtl="1"/>
            <a:r>
              <a:rPr lang="fa-IR" sz="2400" dirty="0">
                <a:cs typeface="B Nazanin" pitchFamily="2" charset="-78"/>
              </a:rPr>
              <a:t>مواد کنده شده سخت و شکننده هستند که با افزودن گوگرد شکل پذیر گشته و  چسبندگی بیشتری می یابند. بنابراین می توان با آن دوباره راهها را آسفالت نمود.</a:t>
            </a:r>
            <a:endParaRPr lang="en-US" sz="2400" dirty="0">
              <a:cs typeface="B Nazanin" pitchFamily="2" charset="-78"/>
            </a:endParaRPr>
          </a:p>
          <a:p>
            <a:pPr marL="514350" lvl="0" indent="-514350" algn="just" rtl="1">
              <a:buFont typeface="+mj-lt"/>
              <a:buAutoNum type="romanUcPeriod" startAt="15"/>
            </a:pPr>
            <a:r>
              <a:rPr lang="fa-IR" sz="2400" b="1" dirty="0">
                <a:cs typeface="B Nazanin" pitchFamily="2" charset="-78"/>
              </a:rPr>
              <a:t>تولید بتون گوگرد دار</a:t>
            </a:r>
            <a:endParaRPr lang="en-US" sz="2400" dirty="0">
              <a:cs typeface="B Nazanin" pitchFamily="2" charset="-78"/>
            </a:endParaRPr>
          </a:p>
          <a:p>
            <a:pPr algn="just" rtl="1"/>
            <a:r>
              <a:rPr lang="fa-IR" sz="2400" dirty="0">
                <a:cs typeface="B Nazanin" pitchFamily="2" charset="-78"/>
              </a:rPr>
              <a:t>از آمیختن گوگرد و دانه های ریز و درشت سنگ که تا حدود 140 درجه حرارت داده می شوند، که پس از سردشدن به صورت یک جامد سخت و بتون در می آید که نسبت به بتون پرتلند دارای مزایایی است. مثلاً بارها پس از یخ زدن و حرارت دیدن می تواند خاصیت خود را حفظ کند. این بتون در برابر خوردگی و خورندگی اسیدها و نمک های قلیایی مقاومت بالاتری دارد.</a:t>
            </a:r>
            <a:endParaRPr lang="en-US" sz="2400" dirty="0">
              <a:cs typeface="B Nazanin" pitchFamily="2" charset="-78"/>
            </a:endParaRPr>
          </a:p>
          <a:p>
            <a:pPr lvl="0" algn="just" rtl="1"/>
            <a:endParaRPr lang="en-US" sz="2400" dirty="0">
              <a:cs typeface="B Nazanin" pitchFamily="2" charset="-78"/>
            </a:endParaRPr>
          </a:p>
        </p:txBody>
      </p:sp>
    </p:spTree>
    <p:extLst>
      <p:ext uri="{BB962C8B-B14F-4D97-AF65-F5344CB8AC3E}">
        <p14:creationId xmlns:p14="http://schemas.microsoft.com/office/powerpoint/2010/main" val="84295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3698508"/>
          </a:xfrm>
        </p:spPr>
        <p:txBody>
          <a:bodyPr>
            <a:noAutofit/>
          </a:bodyPr>
          <a:lstStyle/>
          <a:p>
            <a:pPr algn="ctr" rtl="1"/>
            <a:r>
              <a:rPr lang="fa-IR" sz="5400" b="1" dirty="0" smtClean="0">
                <a:cs typeface="B Titr" panose="00000700000000000000" pitchFamily="2" charset="-78"/>
              </a:rPr>
              <a:t/>
            </a:r>
            <a:br>
              <a:rPr lang="fa-IR" sz="5400" b="1" dirty="0" smtClean="0">
                <a:cs typeface="B Titr" panose="00000700000000000000" pitchFamily="2" charset="-78"/>
              </a:rPr>
            </a:br>
            <a:r>
              <a:rPr lang="fa-IR" sz="5400" b="1" dirty="0" smtClean="0">
                <a:cs typeface="B Titr" panose="00000700000000000000" pitchFamily="2" charset="-78"/>
              </a:rPr>
              <a:t>بخش دوم:</a:t>
            </a:r>
            <a:br>
              <a:rPr lang="fa-IR" sz="5400" b="1" dirty="0" smtClean="0">
                <a:cs typeface="B Titr" panose="00000700000000000000" pitchFamily="2" charset="-78"/>
              </a:rPr>
            </a:br>
            <a:r>
              <a:rPr lang="en-US" sz="5400" dirty="0">
                <a:cs typeface="B Titr" panose="00000700000000000000" pitchFamily="2" charset="-78"/>
              </a:rPr>
              <a:t/>
            </a:r>
            <a:br>
              <a:rPr lang="en-US" sz="5400" dirty="0">
                <a:cs typeface="B Titr" panose="00000700000000000000" pitchFamily="2" charset="-78"/>
              </a:rPr>
            </a:br>
            <a:r>
              <a:rPr lang="fa-IR" sz="5400" b="1" dirty="0" smtClean="0">
                <a:solidFill>
                  <a:srgbClr val="00B050"/>
                </a:solidFill>
                <a:cs typeface="B Titr" panose="00000700000000000000" pitchFamily="2" charset="-78"/>
              </a:rPr>
              <a:t>صنعت آهن</a:t>
            </a:r>
            <a:r>
              <a:rPr lang="en-US" sz="5400" dirty="0">
                <a:cs typeface="B Titr" panose="00000700000000000000" pitchFamily="2" charset="-78"/>
              </a:rPr>
              <a:t/>
            </a:r>
            <a:br>
              <a:rPr lang="en-US" sz="5400" dirty="0">
                <a:cs typeface="B Titr" panose="00000700000000000000" pitchFamily="2" charset="-78"/>
              </a:rPr>
            </a:br>
            <a:r>
              <a:rPr lang="fa-IR" sz="5400" b="1" dirty="0">
                <a:cs typeface="B Titr" panose="00000700000000000000" pitchFamily="2" charset="-78"/>
              </a:rPr>
              <a:t> </a:t>
            </a:r>
            <a:r>
              <a:rPr lang="en-US" sz="5400" dirty="0">
                <a:cs typeface="B Titr" panose="00000700000000000000" pitchFamily="2" charset="-78"/>
              </a:rPr>
              <a:t/>
            </a:r>
            <a:br>
              <a:rPr lang="en-US" sz="5400" dirty="0">
                <a:cs typeface="B Titr" panose="00000700000000000000" pitchFamily="2" charset="-78"/>
              </a:rPr>
            </a:br>
            <a:r>
              <a:rPr lang="fa-IR" sz="5400" b="1" dirty="0" smtClean="0">
                <a:solidFill>
                  <a:srgbClr val="00B050"/>
                </a:solidFill>
                <a:cs typeface="B Titr" panose="00000700000000000000" pitchFamily="2" charset="-78"/>
              </a:rPr>
              <a:t/>
            </a:r>
            <a:br>
              <a:rPr lang="fa-IR" sz="5400" b="1" dirty="0" smtClean="0">
                <a:solidFill>
                  <a:srgbClr val="00B050"/>
                </a:solidFill>
                <a:cs typeface="B Titr" panose="00000700000000000000" pitchFamily="2" charset="-78"/>
              </a:rPr>
            </a:br>
            <a:r>
              <a:rPr lang="en-US" sz="5400" dirty="0">
                <a:solidFill>
                  <a:srgbClr val="00B050"/>
                </a:solidFill>
                <a:cs typeface="B Titr" panose="00000700000000000000" pitchFamily="2" charset="-78"/>
              </a:rPr>
              <a:t/>
            </a:r>
            <a:br>
              <a:rPr lang="en-US" sz="5400" dirty="0">
                <a:solidFill>
                  <a:srgbClr val="00B050"/>
                </a:solidFill>
                <a:cs typeface="B Titr" panose="00000700000000000000" pitchFamily="2" charset="-78"/>
              </a:rPr>
            </a:br>
            <a:r>
              <a:rPr lang="en-US" sz="5400" dirty="0" smtClean="0">
                <a:solidFill>
                  <a:srgbClr val="00B050"/>
                </a:solidFill>
                <a:cs typeface="B Titr" panose="00000700000000000000" pitchFamily="2" charset="-78"/>
              </a:rPr>
              <a:t/>
            </a:r>
            <a:br>
              <a:rPr lang="en-US" sz="5400" dirty="0" smtClean="0">
                <a:solidFill>
                  <a:srgbClr val="00B050"/>
                </a:solidFill>
                <a:cs typeface="B Titr" panose="00000700000000000000" pitchFamily="2" charset="-78"/>
              </a:rPr>
            </a:br>
            <a:endParaRPr lang="en-US" sz="5400" dirty="0">
              <a:solidFill>
                <a:srgbClr val="00B050"/>
              </a:solidFill>
              <a:cs typeface="B Titr" panose="00000700000000000000" pitchFamily="2" charset="-78"/>
            </a:endParaRPr>
          </a:p>
        </p:txBody>
      </p:sp>
    </p:spTree>
    <p:extLst>
      <p:ext uri="{BB962C8B-B14F-4D97-AF65-F5344CB8AC3E}">
        <p14:creationId xmlns:p14="http://schemas.microsoft.com/office/powerpoint/2010/main" val="831778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2925" y="596899"/>
            <a:ext cx="8915400" cy="6010729"/>
          </a:xfrm>
        </p:spPr>
        <p:txBody>
          <a:bodyPr>
            <a:noAutofit/>
          </a:bodyPr>
          <a:lstStyle/>
          <a:p>
            <a:pPr algn="just" rtl="1">
              <a:buFont typeface="Wingdings" panose="05000000000000000000" pitchFamily="2" charset="2"/>
              <a:buChar char="ü"/>
            </a:pPr>
            <a:r>
              <a:rPr lang="fa-IR" sz="2400" dirty="0">
                <a:cs typeface="B Nazanin" panose="00000400000000000000" pitchFamily="2" charset="-78"/>
              </a:rPr>
              <a:t>بدون تردید بستر صنعتی بودن یک کشور را صنعت فولاد آن به وجود می آورد. گرچه صنعت آهن قدمتی چند هزار ساله دارد اما تکنولوژی استخراج و ذوب آهن به مفهوم جدید، صنعتی جوان می باشد و مربوط به چند دهۀ گذشته است.</a:t>
            </a:r>
            <a:endParaRPr lang="en-US" sz="2400" dirty="0">
              <a:cs typeface="B Nazanin" panose="00000400000000000000" pitchFamily="2" charset="-78"/>
            </a:endParaRPr>
          </a:p>
          <a:p>
            <a:pPr marL="0" lvl="0" indent="0" algn="just" rtl="1">
              <a:buNone/>
            </a:pPr>
            <a:r>
              <a:rPr lang="fa-IR" sz="3200" b="1" dirty="0">
                <a:cs typeface="B Nazanin" panose="00000400000000000000" pitchFamily="2" charset="-78"/>
              </a:rPr>
              <a:t>مقدمه</a:t>
            </a:r>
            <a:endParaRPr lang="en-US" sz="3200" dirty="0">
              <a:cs typeface="B Nazanin" panose="00000400000000000000" pitchFamily="2" charset="-78"/>
            </a:endParaRPr>
          </a:p>
          <a:p>
            <a:pPr algn="just" rtl="1"/>
            <a:r>
              <a:rPr lang="fa-IR" sz="2400" dirty="0">
                <a:cs typeface="B Nazanin" panose="00000400000000000000" pitchFamily="2" charset="-78"/>
              </a:rPr>
              <a:t>فلزات عناصر ساده ای هستند که در دمای اتاق(بجز جیوه) جامدند و بیشتر آنها دارای وزن ویژه زیاد هستند. گرمارسانی و برق رسانی فلزات خوب است. بیشتر آنها شکل پذیر و چکش خوار هستند و به آسانی می توان آنها را به صورت ورق و مفتول درآورد. سطح تازه بریده شدۀ آنها دارای درخشندگی (جلای فلزی) است</a:t>
            </a:r>
            <a:r>
              <a:rPr lang="fa-IR" sz="2400" dirty="0" smtClean="0">
                <a:cs typeface="B Nazanin" panose="00000400000000000000" pitchFamily="2" charset="-78"/>
              </a:rPr>
              <a:t>.</a:t>
            </a:r>
            <a:endParaRPr lang="en-US" sz="2400" dirty="0" smtClean="0">
              <a:cs typeface="B Nazanin" panose="00000400000000000000" pitchFamily="2" charset="-78"/>
            </a:endParaRPr>
          </a:p>
          <a:p>
            <a:pPr algn="just" rtl="1"/>
            <a:endParaRPr lang="en-US" sz="2400" dirty="0">
              <a:cs typeface="B Nazanin" panose="00000400000000000000" pitchFamily="2" charset="-78"/>
            </a:endParaRPr>
          </a:p>
          <a:p>
            <a:pPr marL="0" indent="0" algn="just" rtl="1">
              <a:buNone/>
            </a:pPr>
            <a:r>
              <a:rPr lang="fa-IR" sz="2400" b="1" dirty="0">
                <a:cs typeface="B Nazanin" panose="00000400000000000000" pitchFamily="2" charset="-78"/>
              </a:rPr>
              <a:t>فلزات:</a:t>
            </a:r>
            <a:endParaRPr lang="en-US" sz="2400" dirty="0">
              <a:cs typeface="B Nazanin" panose="00000400000000000000" pitchFamily="2" charset="-78"/>
            </a:endParaRPr>
          </a:p>
          <a:p>
            <a:pPr lvl="0" algn="just" rtl="1"/>
            <a:r>
              <a:rPr lang="fa-IR" sz="2400" dirty="0">
                <a:cs typeface="B Nazanin" panose="00000400000000000000" pitchFamily="2" charset="-78"/>
              </a:rPr>
              <a:t>فلزات آهنی (آهن – چدن – فولاد)</a:t>
            </a:r>
            <a:endParaRPr lang="en-US" sz="2400" dirty="0">
              <a:cs typeface="B Nazanin" panose="00000400000000000000" pitchFamily="2" charset="-78"/>
            </a:endParaRPr>
          </a:p>
          <a:p>
            <a:pPr lvl="0" algn="just" rtl="1"/>
            <a:r>
              <a:rPr lang="fa-IR" sz="2400" dirty="0">
                <a:cs typeface="B Nazanin" panose="00000400000000000000" pitchFamily="2" charset="-78"/>
              </a:rPr>
              <a:t>فلزات غیرآهنی (آلومینیم – مس – روی – سرب)</a:t>
            </a:r>
            <a:endParaRPr lang="en-US" sz="2400" dirty="0">
              <a:cs typeface="B Nazanin" panose="00000400000000000000" pitchFamily="2" charset="-78"/>
            </a:endParaRPr>
          </a:p>
          <a:p>
            <a:pPr algn="just" rtl="1"/>
            <a:r>
              <a:rPr lang="fa-IR" sz="2400" dirty="0">
                <a:cs typeface="B Nazanin" panose="00000400000000000000" pitchFamily="2" charset="-78"/>
              </a:rPr>
              <a:t>پرمصرفترین فلزات امروزه: فولاد، آلومینیم و مس هستند.</a:t>
            </a:r>
            <a:endParaRPr lang="en-US" sz="2400" dirty="0">
              <a:cs typeface="B Nazanin" panose="00000400000000000000" pitchFamily="2" charset="-78"/>
            </a:endParaRPr>
          </a:p>
          <a:p>
            <a:pPr lvl="0" algn="just" rtl="1"/>
            <a:endParaRPr lang="en-US" sz="2400" dirty="0">
              <a:cs typeface="B Nazanin" panose="00000400000000000000" pitchFamily="2" charset="-78"/>
            </a:endParaRPr>
          </a:p>
        </p:txBody>
      </p:sp>
    </p:spTree>
    <p:extLst>
      <p:ext uri="{BB962C8B-B14F-4D97-AF65-F5344CB8AC3E}">
        <p14:creationId xmlns:p14="http://schemas.microsoft.com/office/powerpoint/2010/main" val="119907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up)">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up)">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up)">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up)">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4855"/>
            <a:ext cx="10515600" cy="1306224"/>
          </a:xfrm>
        </p:spPr>
        <p:txBody>
          <a:bodyPr>
            <a:normAutofit fontScale="90000"/>
          </a:bodyPr>
          <a:lstStyle/>
          <a:p>
            <a:pPr algn="ctr"/>
            <a:r>
              <a:rPr lang="en-US" sz="4900" b="1" dirty="0" smtClean="0">
                <a:solidFill>
                  <a:schemeClr val="tx1"/>
                </a:solidFill>
                <a:cs typeface="B Nazanin" panose="00000400000000000000" pitchFamily="2" charset="-78"/>
              </a:rPr>
              <a:t/>
            </a:r>
            <a:br>
              <a:rPr lang="en-US" sz="4900" b="1" dirty="0" smtClean="0">
                <a:solidFill>
                  <a:schemeClr val="tx1"/>
                </a:solidFill>
                <a:cs typeface="B Nazanin" panose="00000400000000000000" pitchFamily="2" charset="-78"/>
              </a:rPr>
            </a:br>
            <a:r>
              <a:rPr lang="fa-IR" sz="4900" b="1" dirty="0" smtClean="0">
                <a:solidFill>
                  <a:srgbClr val="7030A0"/>
                </a:solidFill>
                <a:cs typeface="B Nazanin" panose="00000400000000000000" pitchFamily="2" charset="-78"/>
              </a:rPr>
              <a:t>صنایع شیمیایی:</a:t>
            </a:r>
            <a:r>
              <a:rPr lang="en-US" b="1" dirty="0">
                <a:solidFill>
                  <a:schemeClr val="tx1"/>
                </a:solidFill>
                <a:cs typeface="B Nazanin" panose="00000400000000000000" pitchFamily="2" charset="-78"/>
              </a:rPr>
              <a:t/>
            </a:r>
            <a:br>
              <a:rPr lang="en-US" b="1" dirty="0">
                <a:solidFill>
                  <a:schemeClr val="tx1"/>
                </a:solidFill>
                <a:cs typeface="B Nazanin" panose="00000400000000000000" pitchFamily="2" charset="-78"/>
              </a:rPr>
            </a:br>
            <a:r>
              <a:rPr lang="fa-IR" sz="2700" b="1" dirty="0" smtClean="0">
                <a:solidFill>
                  <a:schemeClr val="tx1"/>
                </a:solidFill>
                <a:cs typeface="B Nazanin" panose="00000400000000000000" pitchFamily="2" charset="-78"/>
              </a:rPr>
              <a:t>(</a:t>
            </a:r>
            <a:r>
              <a:rPr lang="fa-IR" sz="2700" b="1" dirty="0">
                <a:solidFill>
                  <a:schemeClr val="tx1"/>
                </a:solidFill>
                <a:cs typeface="B Nazanin" panose="00000400000000000000" pitchFamily="2" charset="-78"/>
              </a:rPr>
              <a:t>دو واحد درسی</a:t>
            </a:r>
            <a:r>
              <a:rPr lang="fa-IR" sz="2700" b="1" dirty="0" smtClean="0">
                <a:solidFill>
                  <a:schemeClr val="tx1"/>
                </a:solidFill>
                <a:cs typeface="B Nazanin" panose="00000400000000000000" pitchFamily="2" charset="-78"/>
              </a:rPr>
              <a:t>)</a:t>
            </a:r>
            <a:br>
              <a:rPr lang="fa-IR" sz="2700" b="1" dirty="0" smtClean="0">
                <a:solidFill>
                  <a:schemeClr val="tx1"/>
                </a:solidFill>
                <a:cs typeface="B Nazanin" panose="00000400000000000000" pitchFamily="2" charset="-78"/>
              </a:rPr>
            </a:br>
            <a:r>
              <a:rPr lang="fa-IR" sz="2700" b="1" dirty="0" smtClean="0">
                <a:solidFill>
                  <a:schemeClr val="tx1"/>
                </a:solidFill>
                <a:cs typeface="B Nazanin" panose="00000400000000000000" pitchFamily="2" charset="-78"/>
              </a:rPr>
              <a:t/>
            </a:r>
            <a:br>
              <a:rPr lang="fa-IR" sz="2700" b="1" dirty="0" smtClean="0">
                <a:solidFill>
                  <a:schemeClr val="tx1"/>
                </a:solidFill>
                <a:cs typeface="B Nazanin" panose="00000400000000000000" pitchFamily="2" charset="-78"/>
              </a:rPr>
            </a:br>
            <a:r>
              <a:rPr lang="fa-IR" sz="2700" b="1" dirty="0" smtClean="0">
                <a:solidFill>
                  <a:schemeClr val="tx1"/>
                </a:solidFill>
                <a:cs typeface="B Titr" panose="00000700000000000000" pitchFamily="2" charset="-78"/>
              </a:rPr>
              <a:t>بیژن نستـوه</a:t>
            </a:r>
            <a:r>
              <a:rPr lang="en-US" b="1" dirty="0">
                <a:solidFill>
                  <a:srgbClr val="FF0000"/>
                </a:solidFill>
                <a:cs typeface="B Nazanin" panose="00000400000000000000" pitchFamily="2" charset="-78"/>
              </a:rPr>
              <a:t/>
            </a:r>
            <a:br>
              <a:rPr lang="en-US" b="1" dirty="0">
                <a:solidFill>
                  <a:srgbClr val="FF0000"/>
                </a:solidFill>
                <a:cs typeface="B Nazanin" panose="00000400000000000000" pitchFamily="2" charset="-78"/>
              </a:rPr>
            </a:br>
            <a:r>
              <a:rPr lang="en-US" dirty="0">
                <a:solidFill>
                  <a:schemeClr val="tx1"/>
                </a:solidFill>
                <a:cs typeface="B Nazanin" panose="00000400000000000000" pitchFamily="2" charset="-78"/>
              </a:rPr>
              <a:t/>
            </a:r>
            <a:br>
              <a:rPr lang="en-US" dirty="0">
                <a:solidFill>
                  <a:schemeClr val="tx1"/>
                </a:solidFill>
                <a:cs typeface="B Nazanin" panose="00000400000000000000" pitchFamily="2" charset="-78"/>
              </a:rPr>
            </a:br>
            <a:endParaRPr lang="en-US" dirty="0">
              <a:solidFill>
                <a:schemeClr val="tx1"/>
              </a:solidFill>
              <a:cs typeface="B Nazanin" panose="00000400000000000000" pitchFamily="2" charset="-78"/>
            </a:endParaRPr>
          </a:p>
        </p:txBody>
      </p:sp>
      <p:sp>
        <p:nvSpPr>
          <p:cNvPr id="3" name="Content Placeholder 2"/>
          <p:cNvSpPr>
            <a:spLocks noGrp="1"/>
          </p:cNvSpPr>
          <p:nvPr>
            <p:ph idx="1"/>
          </p:nvPr>
        </p:nvSpPr>
        <p:spPr>
          <a:xfrm>
            <a:off x="2589212" y="2788232"/>
            <a:ext cx="8915400" cy="3777622"/>
          </a:xfrm>
        </p:spPr>
        <p:txBody>
          <a:bodyPr/>
          <a:lstStyle/>
          <a:p>
            <a:pPr marL="0" indent="0" algn="just" rtl="1">
              <a:buNone/>
            </a:pPr>
            <a:endParaRPr lang="fa-IR" b="1" dirty="0" smtClean="0"/>
          </a:p>
          <a:p>
            <a:pPr marL="0" indent="0" algn="just" rtl="1">
              <a:buNone/>
            </a:pPr>
            <a:endParaRPr lang="en-US" b="1" dirty="0">
              <a:solidFill>
                <a:srgbClr val="FF0000"/>
              </a:solidFill>
              <a:cs typeface="B Nazanin" panose="00000400000000000000" pitchFamily="2" charset="-78"/>
            </a:endParaRPr>
          </a:p>
          <a:p>
            <a:pPr marL="0" indent="0" algn="just" rtl="1">
              <a:buNone/>
            </a:pPr>
            <a:r>
              <a:rPr lang="fa-IR" sz="2400" b="1" dirty="0" smtClean="0">
                <a:solidFill>
                  <a:srgbClr val="FF0000"/>
                </a:solidFill>
                <a:cs typeface="B Nazanin" panose="00000400000000000000" pitchFamily="2" charset="-78"/>
              </a:rPr>
              <a:t>هدف</a:t>
            </a:r>
            <a:r>
              <a:rPr lang="fa-IR" sz="2400" b="1" dirty="0">
                <a:solidFill>
                  <a:srgbClr val="FF0000"/>
                </a:solidFill>
                <a:cs typeface="B Nazanin" panose="00000400000000000000" pitchFamily="2" charset="-78"/>
              </a:rPr>
              <a:t>:</a:t>
            </a:r>
            <a:r>
              <a:rPr lang="fa-IR" sz="2400" dirty="0">
                <a:solidFill>
                  <a:srgbClr val="FF0000"/>
                </a:solidFill>
                <a:cs typeface="B Nazanin" panose="00000400000000000000" pitchFamily="2" charset="-78"/>
              </a:rPr>
              <a:t> </a:t>
            </a:r>
            <a:r>
              <a:rPr lang="fa-IR" sz="2400" dirty="0">
                <a:cs typeface="B Nazanin" panose="00000400000000000000" pitchFamily="2" charset="-78"/>
              </a:rPr>
              <a:t>آشنایی کلی با صنایع شیمیایی و تجزیه و تحلیل مختصات در صنعت از نظر مواد مصرفی ماشین آلات، نوع تولید، تئوری لازم برای تولید محاسبات مربوطه</a:t>
            </a:r>
            <a:endParaRPr lang="en-US" sz="2400" dirty="0">
              <a:cs typeface="B Nazanin" panose="00000400000000000000" pitchFamily="2" charset="-78"/>
            </a:endParaRPr>
          </a:p>
          <a:p>
            <a:pPr algn="just" rtl="1"/>
            <a:endParaRPr lang="en-US" dirty="0">
              <a:cs typeface="B Nazanin" panose="00000400000000000000" pitchFamily="2" charset="-78"/>
            </a:endParaRPr>
          </a:p>
        </p:txBody>
      </p:sp>
      <p:pic>
        <p:nvPicPr>
          <p:cNvPr id="1026" name="Picture 2" descr="دانشکده"/>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47878" y="394855"/>
            <a:ext cx="16160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900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50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92925" y="596899"/>
                <a:ext cx="8915400" cy="6010729"/>
              </a:xfrm>
            </p:spPr>
            <p:txBody>
              <a:bodyPr>
                <a:noAutofit/>
              </a:bodyPr>
              <a:lstStyle/>
              <a:p>
                <a:pPr marL="0" lvl="0" indent="0" algn="just" rtl="1">
                  <a:buNone/>
                </a:pPr>
                <a:r>
                  <a:rPr lang="fa-IR" sz="2400" b="1" dirty="0" smtClean="0">
                    <a:solidFill>
                      <a:srgbClr val="0070C0"/>
                    </a:solidFill>
                    <a:cs typeface="B Nazanin" panose="00000400000000000000" pitchFamily="2" charset="-78"/>
                  </a:rPr>
                  <a:t>آهن </a:t>
                </a:r>
                <a:r>
                  <a:rPr lang="fa-IR" sz="2400" b="1" dirty="0">
                    <a:solidFill>
                      <a:srgbClr val="0070C0"/>
                    </a:solidFill>
                    <a:cs typeface="B Nazanin" panose="00000400000000000000" pitchFamily="2" charset="-78"/>
                  </a:rPr>
                  <a:t>(</a:t>
                </a:r>
                <a:r>
                  <a:rPr lang="en-US" sz="2400" b="1" dirty="0">
                    <a:solidFill>
                      <a:srgbClr val="0070C0"/>
                    </a:solidFill>
                    <a:cs typeface="B Nazanin" panose="00000400000000000000" pitchFamily="2" charset="-78"/>
                  </a:rPr>
                  <a:t>Fe</a:t>
                </a:r>
                <a:r>
                  <a:rPr lang="fa-IR" sz="2400" b="1" dirty="0">
                    <a:solidFill>
                      <a:srgbClr val="0070C0"/>
                    </a:solidFill>
                    <a:cs typeface="B Nazanin" panose="00000400000000000000" pitchFamily="2" charset="-78"/>
                  </a:rPr>
                  <a:t>)</a:t>
                </a:r>
                <a:endParaRPr lang="en-US" sz="2400" dirty="0">
                  <a:solidFill>
                    <a:srgbClr val="0070C0"/>
                  </a:solidFill>
                  <a:cs typeface="B Nazanin" panose="00000400000000000000" pitchFamily="2" charset="-78"/>
                </a:endParaRPr>
              </a:p>
              <a:p>
                <a:pPr algn="just" rtl="1"/>
                <a:r>
                  <a:rPr lang="fa-IR" sz="2400" dirty="0">
                    <a:cs typeface="B Nazanin" panose="00000400000000000000" pitchFamily="2" charset="-78"/>
                  </a:rPr>
                  <a:t>آهن، فلزی سنگین </a:t>
                </a:r>
                <a:r>
                  <a:rPr lang="en-US" sz="2400" dirty="0">
                    <a:cs typeface="B Nazanin" panose="00000400000000000000" pitchFamily="2" charset="-78"/>
                  </a:rPr>
                  <a:t>d</a:t>
                </a:r>
                <a:r>
                  <a:rPr lang="ru-RU" sz="2400" dirty="0">
                    <a:cs typeface="B Nazanin" panose="00000400000000000000" pitchFamily="2" charset="-78"/>
                  </a:rPr>
                  <a:t>=7.87</a:t>
                </a:r>
                <a:r>
                  <a:rPr lang="fa-IR" sz="2400" dirty="0">
                    <a:cs typeface="B Nazanin" panose="00000400000000000000" pitchFamily="2" charset="-78"/>
                  </a:rPr>
                  <a:t> تن بر مترمکعب است که در دمای </a:t>
                </a:r>
                <a14:m>
                  <m:oMath xmlns:m="http://schemas.openxmlformats.org/officeDocument/2006/math">
                    <m:r>
                      <a:rPr lang="fa-IR" sz="2400">
                        <a:latin typeface="Cambria Math" panose="02040503050406030204" pitchFamily="18" charset="0"/>
                      </a:rPr>
                      <m:t>℃</m:t>
                    </m:r>
                  </m:oMath>
                </a14:m>
                <a:r>
                  <a:rPr lang="fa-IR" sz="2400" dirty="0">
                    <a:cs typeface="B Nazanin" panose="00000400000000000000" pitchFamily="2" charset="-78"/>
                  </a:rPr>
                  <a:t> </a:t>
                </a:r>
                <a:r>
                  <a:rPr lang="ru-RU" sz="2400" dirty="0">
                    <a:cs typeface="B Nazanin" panose="00000400000000000000" pitchFamily="2" charset="-78"/>
                  </a:rPr>
                  <a:t>153</a:t>
                </a:r>
                <a:r>
                  <a:rPr lang="fa-IR" sz="2400" dirty="0">
                    <a:cs typeface="B Nazanin" panose="00000400000000000000" pitchFamily="2" charset="-78"/>
                  </a:rPr>
                  <a:t> ذوب می شود. آهن خالص مصارف چندانی ندارد. اما آلیاژهای آن پرمصرفترین مصالح ساختمانی هستند.</a:t>
                </a:r>
                <a:endParaRPr lang="en-US" sz="2400" dirty="0">
                  <a:cs typeface="B Nazanin" panose="00000400000000000000" pitchFamily="2" charset="-78"/>
                </a:endParaRPr>
              </a:p>
              <a:p>
                <a:pPr marL="0" lvl="0" indent="0" algn="just" rtl="1">
                  <a:buNone/>
                </a:pPr>
                <a:endParaRPr lang="en-US" sz="2400" b="1" dirty="0" smtClean="0">
                  <a:cs typeface="B Nazanin" panose="00000400000000000000" pitchFamily="2" charset="-78"/>
                </a:endParaRPr>
              </a:p>
              <a:p>
                <a:pPr marL="0" lvl="0" indent="0" algn="just" rtl="1">
                  <a:buNone/>
                </a:pPr>
                <a:r>
                  <a:rPr lang="fa-IR" sz="2400" b="1" dirty="0" smtClean="0">
                    <a:solidFill>
                      <a:srgbClr val="0070C0"/>
                    </a:solidFill>
                    <a:cs typeface="B Nazanin" panose="00000400000000000000" pitchFamily="2" charset="-78"/>
                  </a:rPr>
                  <a:t>انواع </a:t>
                </a:r>
                <a:r>
                  <a:rPr lang="fa-IR" sz="2400" b="1" dirty="0">
                    <a:solidFill>
                      <a:srgbClr val="0070C0"/>
                    </a:solidFill>
                    <a:cs typeface="B Nazanin" panose="00000400000000000000" pitchFamily="2" charset="-78"/>
                  </a:rPr>
                  <a:t>سنگ معدن آهن</a:t>
                </a:r>
                <a:endParaRPr lang="en-US" sz="2400" dirty="0">
                  <a:solidFill>
                    <a:srgbClr val="0070C0"/>
                  </a:solidFill>
                  <a:cs typeface="B Nazanin" panose="00000400000000000000" pitchFamily="2" charset="-78"/>
                </a:endParaRPr>
              </a:p>
              <a:p>
                <a:pPr algn="just" rtl="1"/>
                <a:r>
                  <a:rPr lang="fa-IR" sz="2400" dirty="0">
                    <a:cs typeface="B Nazanin" panose="00000400000000000000" pitchFamily="2" charset="-78"/>
                  </a:rPr>
                  <a:t>الف: اکسیدهای آهن</a:t>
                </a:r>
                <a:r>
                  <a:rPr lang="en-US" sz="2400" dirty="0">
                    <a:cs typeface="B Nazanin" panose="00000400000000000000" pitchFamily="2" charset="-78"/>
                  </a:rPr>
                  <a:t>:</a:t>
                </a:r>
              </a:p>
              <a:p>
                <a:pPr lvl="0" algn="just" rtl="1">
                  <a:buFont typeface="Courier New" panose="02070309020205020404" pitchFamily="49" charset="0"/>
                  <a:buChar char="o"/>
                </a:pPr>
                <a:r>
                  <a:rPr lang="fa-IR" sz="2400" dirty="0">
                    <a:cs typeface="B Nazanin" panose="00000400000000000000" pitchFamily="2" charset="-78"/>
                  </a:rPr>
                  <a:t>سنگ آهن مغناطیسی (مگنیتیت) </a:t>
                </a:r>
                <a:r>
                  <a:rPr lang="en-US" sz="2400" dirty="0">
                    <a:cs typeface="B Nazanin" panose="00000400000000000000" pitchFamily="2" charset="-78"/>
                  </a:rPr>
                  <a:t>Fe</a:t>
                </a:r>
                <a:r>
                  <a:rPr lang="en-US" sz="2400" baseline="-25000" dirty="0">
                    <a:cs typeface="B Nazanin" panose="00000400000000000000" pitchFamily="2" charset="-78"/>
                  </a:rPr>
                  <a:t>3</a:t>
                </a:r>
                <a:r>
                  <a:rPr lang="en-US" sz="2400" dirty="0">
                    <a:cs typeface="B Nazanin" panose="00000400000000000000" pitchFamily="2" charset="-78"/>
                  </a:rPr>
                  <a:t>O</a:t>
                </a:r>
                <a:r>
                  <a:rPr lang="en-US" sz="2400" baseline="-25000" dirty="0">
                    <a:cs typeface="B Nazanin" panose="00000400000000000000" pitchFamily="2" charset="-78"/>
                  </a:rPr>
                  <a:t>4</a:t>
                </a:r>
                <a:endParaRPr lang="en-US" sz="2400" dirty="0">
                  <a:cs typeface="B Nazanin" panose="00000400000000000000" pitchFamily="2" charset="-78"/>
                </a:endParaRPr>
              </a:p>
              <a:p>
                <a:pPr algn="just" rtl="1">
                  <a:buFont typeface="Courier New" panose="02070309020205020404" pitchFamily="49" charset="0"/>
                  <a:buChar char="o"/>
                </a:pPr>
                <a:r>
                  <a:rPr lang="fa-IR" sz="2400" dirty="0">
                    <a:cs typeface="B Nazanin" panose="00000400000000000000" pitchFamily="2" charset="-78"/>
                  </a:rPr>
                  <a:t>سنگ آهن سرخ (هماتیت) </a:t>
                </a:r>
                <a:r>
                  <a:rPr lang="en-US" sz="2400" dirty="0">
                    <a:cs typeface="B Nazanin" panose="00000400000000000000" pitchFamily="2" charset="-78"/>
                  </a:rPr>
                  <a:t>Fe</a:t>
                </a:r>
                <a:r>
                  <a:rPr lang="en-US" sz="2400" baseline="-25000" dirty="0">
                    <a:cs typeface="B Nazanin" panose="00000400000000000000" pitchFamily="2" charset="-78"/>
                  </a:rPr>
                  <a:t>2</a:t>
                </a:r>
                <a:r>
                  <a:rPr lang="en-US" sz="2400" dirty="0">
                    <a:cs typeface="B Nazanin" panose="00000400000000000000" pitchFamily="2" charset="-78"/>
                  </a:rPr>
                  <a:t>O</a:t>
                </a:r>
                <a:r>
                  <a:rPr lang="en-US" sz="2400" baseline="-25000" dirty="0">
                    <a:cs typeface="B Nazanin" panose="00000400000000000000" pitchFamily="2" charset="-78"/>
                  </a:rPr>
                  <a:t>3</a:t>
                </a:r>
                <a:endParaRPr lang="en-US" sz="2400" dirty="0">
                  <a:cs typeface="B Nazanin" panose="00000400000000000000" pitchFamily="2" charset="-78"/>
                </a:endParaRPr>
              </a:p>
              <a:p>
                <a:pPr algn="just" rtl="1"/>
                <a:r>
                  <a:rPr lang="fa-IR" sz="2400" dirty="0">
                    <a:cs typeface="B Nazanin" panose="00000400000000000000" pitchFamily="2" charset="-78"/>
                  </a:rPr>
                  <a:t>ب: هیدروکسید آهن (اکسید آبدارآهن، لیمونیت) </a:t>
                </a:r>
                <a:r>
                  <a:rPr lang="en-US" sz="2400" dirty="0">
                    <a:cs typeface="B Nazanin" panose="00000400000000000000" pitchFamily="2" charset="-78"/>
                  </a:rPr>
                  <a:t>Fe</a:t>
                </a:r>
                <a:r>
                  <a:rPr lang="en-US" sz="2400" baseline="-25000" dirty="0">
                    <a:cs typeface="B Nazanin" panose="00000400000000000000" pitchFamily="2" charset="-78"/>
                  </a:rPr>
                  <a:t>3</a:t>
                </a:r>
                <a:r>
                  <a:rPr lang="en-US" sz="2400" dirty="0">
                    <a:cs typeface="B Nazanin" panose="00000400000000000000" pitchFamily="2" charset="-78"/>
                  </a:rPr>
                  <a:t>O</a:t>
                </a:r>
                <a:r>
                  <a:rPr lang="en-US" sz="2400" baseline="-25000" dirty="0">
                    <a:cs typeface="B Nazanin" panose="00000400000000000000" pitchFamily="2" charset="-78"/>
                  </a:rPr>
                  <a:t>4</a:t>
                </a:r>
                <a:r>
                  <a:rPr lang="en-US" sz="2400" dirty="0">
                    <a:cs typeface="B Nazanin" panose="00000400000000000000" pitchFamily="2" charset="-78"/>
                  </a:rPr>
                  <a:t>.3H</a:t>
                </a:r>
                <a:r>
                  <a:rPr lang="en-US" sz="2400" baseline="-25000" dirty="0">
                    <a:cs typeface="B Nazanin" panose="00000400000000000000" pitchFamily="2" charset="-78"/>
                  </a:rPr>
                  <a:t>2</a:t>
                </a:r>
                <a:r>
                  <a:rPr lang="en-US" sz="2400" dirty="0">
                    <a:cs typeface="B Nazanin" panose="00000400000000000000" pitchFamily="2" charset="-78"/>
                  </a:rPr>
                  <a:t>O</a:t>
                </a:r>
                <a:r>
                  <a:rPr lang="fa-IR" sz="2400" dirty="0">
                    <a:cs typeface="B Nazanin" panose="00000400000000000000" pitchFamily="2" charset="-78"/>
                  </a:rPr>
                  <a:t> ؛ سنگ آهن لیمویی تا قهوه ای.</a:t>
                </a:r>
                <a:endParaRPr lang="en-US" sz="2400" dirty="0">
                  <a:cs typeface="B Nazanin" panose="00000400000000000000" pitchFamily="2" charset="-78"/>
                </a:endParaRPr>
              </a:p>
              <a:p>
                <a:pPr algn="just" rtl="1"/>
                <a:r>
                  <a:rPr lang="fa-IR" sz="2400" dirty="0">
                    <a:cs typeface="B Nazanin" panose="00000400000000000000" pitchFamily="2" charset="-78"/>
                  </a:rPr>
                  <a:t>ج: کربنات آهن، سیدریت </a:t>
                </a:r>
                <a:r>
                  <a:rPr lang="en-US" sz="2400" dirty="0">
                    <a:cs typeface="B Nazanin" panose="00000400000000000000" pitchFamily="2" charset="-78"/>
                  </a:rPr>
                  <a:t>FeCO</a:t>
                </a:r>
                <a:r>
                  <a:rPr lang="en-US" sz="2400" baseline="-25000" dirty="0">
                    <a:cs typeface="B Nazanin" panose="00000400000000000000" pitchFamily="2" charset="-78"/>
                  </a:rPr>
                  <a:t>3</a:t>
                </a:r>
                <a:endParaRPr lang="en-US" sz="2400" dirty="0">
                  <a:cs typeface="B Nazanin" panose="00000400000000000000" pitchFamily="2" charset="-78"/>
                </a:endParaRPr>
              </a:p>
              <a:p>
                <a:pPr algn="just" rtl="1"/>
                <a:r>
                  <a:rPr lang="fa-IR" sz="2400" dirty="0">
                    <a:cs typeface="B Nazanin" panose="00000400000000000000" pitchFamily="2" charset="-78"/>
                  </a:rPr>
                  <a:t>د: سولفورآهن، پیریت </a:t>
                </a:r>
                <a:r>
                  <a:rPr lang="en-US" sz="2400" dirty="0">
                    <a:cs typeface="B Nazanin" panose="00000400000000000000" pitchFamily="2" charset="-78"/>
                  </a:rPr>
                  <a:t>FeS</a:t>
                </a:r>
                <a:r>
                  <a:rPr lang="en-US" sz="2400" baseline="-25000" dirty="0">
                    <a:cs typeface="B Nazanin" panose="00000400000000000000" pitchFamily="2" charset="-78"/>
                  </a:rPr>
                  <a:t>2</a:t>
                </a:r>
                <a:endParaRPr lang="en-US" sz="2400" dirty="0">
                  <a:cs typeface="B Nazanin" panose="00000400000000000000" pitchFamily="2" charset="-78"/>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92925" y="596899"/>
                <a:ext cx="8915400" cy="6010729"/>
              </a:xfrm>
              <a:blipFill rotWithShape="0">
                <a:blip r:embed="rId2"/>
                <a:stretch>
                  <a:fillRect l="-1914" t="-1521" r="-1025"/>
                </a:stretch>
              </a:blipFill>
            </p:spPr>
            <p:txBody>
              <a:bodyPr/>
              <a:lstStyle/>
              <a:p>
                <a:r>
                  <a:rPr lang="en-US">
                    <a:noFill/>
                  </a:rPr>
                  <a:t> </a:t>
                </a:r>
              </a:p>
            </p:txBody>
          </p:sp>
        </mc:Fallback>
      </mc:AlternateContent>
    </p:spTree>
    <p:extLst>
      <p:ext uri="{BB962C8B-B14F-4D97-AF65-F5344CB8AC3E}">
        <p14:creationId xmlns:p14="http://schemas.microsoft.com/office/powerpoint/2010/main" val="1887137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up)">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up)">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up)">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up)">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up)">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up)">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wipe(up)">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92925" y="596899"/>
                <a:ext cx="8915400" cy="6010729"/>
              </a:xfrm>
            </p:spPr>
            <p:txBody>
              <a:bodyPr>
                <a:noAutofit/>
              </a:bodyPr>
              <a:lstStyle/>
              <a:p>
                <a:pPr marL="0" lvl="0" indent="0" algn="just" rtl="1">
                  <a:buNone/>
                </a:pPr>
                <a:r>
                  <a:rPr lang="fa-IR" sz="2400" b="1" dirty="0">
                    <a:solidFill>
                      <a:srgbClr val="0070C0"/>
                    </a:solidFill>
                    <a:cs typeface="B Nazanin" panose="00000400000000000000" pitchFamily="2" charset="-78"/>
                  </a:rPr>
                  <a:t>روش های تولید آهن</a:t>
                </a:r>
                <a:endParaRPr lang="en-US" sz="2400" dirty="0">
                  <a:solidFill>
                    <a:srgbClr val="0070C0"/>
                  </a:solidFill>
                  <a:cs typeface="B Nazanin" panose="00000400000000000000" pitchFamily="2" charset="-78"/>
                </a:endParaRPr>
              </a:p>
              <a:p>
                <a:pPr algn="just" rtl="1"/>
                <a:r>
                  <a:rPr lang="fa-IR" sz="2000" dirty="0">
                    <a:cs typeface="B Nazanin" panose="00000400000000000000" pitchFamily="2" charset="-78"/>
                  </a:rPr>
                  <a:t>هم اکنون ذوب آهن در ایران به دو روش کاهش سنگ معدن آهن (هماتیت) به وسیلۀ زغال سنگ در اصفهان و کاهش مستقیم سنگ آهن (مگنتیت) با گازهای حاصل از گاز طبیعی که در اهواز و فولاد مبارکه در حال انجام است</a:t>
                </a:r>
                <a:r>
                  <a:rPr lang="fa-IR" sz="2000" dirty="0" smtClean="0">
                    <a:cs typeface="B Nazanin" panose="00000400000000000000" pitchFamily="2" charset="-78"/>
                  </a:rPr>
                  <a:t>.</a:t>
                </a:r>
                <a:endParaRPr lang="en-US" sz="2000" dirty="0" smtClean="0">
                  <a:cs typeface="B Nazanin" panose="00000400000000000000" pitchFamily="2" charset="-78"/>
                </a:endParaRPr>
              </a:p>
              <a:p>
                <a:pPr marL="0" indent="0" algn="just" rtl="1">
                  <a:buNone/>
                </a:pPr>
                <a:endParaRPr lang="en-US" sz="2000" dirty="0">
                  <a:cs typeface="B Nazanin" panose="00000400000000000000" pitchFamily="2" charset="-78"/>
                </a:endParaRPr>
              </a:p>
              <a:p>
                <a:pPr algn="just" rtl="1"/>
                <a:r>
                  <a:rPr lang="fa-IR" sz="2000" dirty="0">
                    <a:cs typeface="B Nazanin" panose="00000400000000000000" pitchFamily="2" charset="-78"/>
                  </a:rPr>
                  <a:t>الف) کاهش سنگ آهن در کورۀ بلند</a:t>
                </a:r>
                <a:endParaRPr lang="en-US" sz="2000" dirty="0">
                  <a:cs typeface="B Nazanin" panose="00000400000000000000" pitchFamily="2" charset="-78"/>
                </a:endParaRPr>
              </a:p>
              <a:p>
                <a:pPr algn="just" rtl="1"/>
                <a:r>
                  <a:rPr lang="fa-IR" sz="2000" dirty="0">
                    <a:cs typeface="B Nazanin" panose="00000400000000000000" pitchFamily="2" charset="-78"/>
                  </a:rPr>
                  <a:t>تهیۀ آهن از سنگ معدن آن شامل واکنش های اکسایش – کاهش است که در کوره ای که به خاطر ارتفاع بلندش، کورۀ بلند نامیده می شود (24 تا 30 متر) انجام می گیرد. قطر پهن ترین بخش آن 8 متر است. جنس بیرونی کوره از فولاد و جنس درونی آن از آجرنسوز است.</a:t>
                </a:r>
                <a:endParaRPr lang="en-US" sz="2000" dirty="0">
                  <a:cs typeface="B Nazanin" panose="00000400000000000000" pitchFamily="2" charset="-78"/>
                </a:endParaRPr>
              </a:p>
              <a:p>
                <a:pPr algn="just" rtl="1"/>
                <a:r>
                  <a:rPr lang="fa-IR" sz="2000" dirty="0">
                    <a:cs typeface="B Nazanin" panose="00000400000000000000" pitchFamily="2" charset="-78"/>
                  </a:rPr>
                  <a:t>کوره را از سنگ معدن آهن و کک و ماده ای به نام کمک ذوب (سنگ آهک) پر می کنند و از قسمت پایین کوره هوای گرم فشرده می دمند. زغال سنگ با چنان دمایی می سوزد که دما به </a:t>
                </a:r>
                <a:r>
                  <a:rPr lang="en-US" sz="2000" dirty="0">
                    <a:cs typeface="B Nazanin" panose="00000400000000000000" pitchFamily="2" charset="-78"/>
                  </a:rPr>
                  <a:t>200</a:t>
                </a:r>
                <a14:m>
                  <m:oMath xmlns:m="http://schemas.openxmlformats.org/officeDocument/2006/math">
                    <m:r>
                      <a:rPr lang="fa-IR" sz="2000">
                        <a:latin typeface="Cambria Math" panose="02040503050406030204" pitchFamily="18" charset="0"/>
                      </a:rPr>
                      <m:t>℃</m:t>
                    </m:r>
                  </m:oMath>
                </a14:m>
                <a:r>
                  <a:rPr lang="fa-IR" sz="2000" dirty="0">
                    <a:cs typeface="B Nazanin" panose="00000400000000000000" pitchFamily="2" charset="-78"/>
                  </a:rPr>
                  <a:t> می رسد</a:t>
                </a:r>
                <a:endParaRPr lang="en-US" sz="2000" dirty="0">
                  <a:cs typeface="B Nazanin" panose="00000400000000000000" pitchFamily="2" charset="-78"/>
                </a:endParaRPr>
              </a:p>
              <a:p>
                <a:pPr marL="0" indent="0" algn="just">
                  <a:buNone/>
                </a:pPr>
                <a:r>
                  <a:rPr lang="en-US" sz="2000" dirty="0">
                    <a:cs typeface="B Nazanin" panose="00000400000000000000" pitchFamily="2" charset="-78"/>
                  </a:rPr>
                  <a:t>C + O</a:t>
                </a:r>
                <a:r>
                  <a:rPr lang="en-US" sz="2000" baseline="-25000" dirty="0">
                    <a:cs typeface="B Nazanin" panose="00000400000000000000" pitchFamily="2" charset="-78"/>
                  </a:rPr>
                  <a:t>2</a:t>
                </a:r>
                <a:r>
                  <a:rPr lang="en-US" sz="2000" dirty="0">
                    <a:cs typeface="B Nazanin" panose="00000400000000000000" pitchFamily="2" charset="-78"/>
                  </a:rPr>
                  <a:t> </a:t>
                </a:r>
                <a14:m>
                  <m:oMath xmlns:m="http://schemas.openxmlformats.org/officeDocument/2006/math">
                    <m:r>
                      <a:rPr lang="fa-IR" sz="2000">
                        <a:latin typeface="Cambria Math" panose="02040503050406030204" pitchFamily="18" charset="0"/>
                      </a:rPr>
                      <m:t>→</m:t>
                    </m:r>
                  </m:oMath>
                </a14:m>
                <a:r>
                  <a:rPr lang="en-US" sz="2000" dirty="0" smtClean="0">
                    <a:cs typeface="B Nazanin" panose="00000400000000000000" pitchFamily="2" charset="-78"/>
                  </a:rPr>
                  <a:t>2CO</a:t>
                </a:r>
                <a:r>
                  <a:rPr lang="en-US" sz="2000" baseline="-25000" dirty="0" smtClean="0">
                    <a:cs typeface="B Nazanin" panose="00000400000000000000" pitchFamily="2" charset="-78"/>
                  </a:rPr>
                  <a:t>(g)</a:t>
                </a:r>
                <a:endParaRPr lang="en-US" sz="2000" dirty="0">
                  <a:cs typeface="B Nazanin" panose="00000400000000000000" pitchFamily="2" charset="-78"/>
                </a:endParaRPr>
              </a:p>
              <a:p>
                <a:pPr marL="0" indent="0" algn="just">
                  <a:buNone/>
                </a:pPr>
                <a:r>
                  <a:rPr lang="en-US" sz="2000" dirty="0">
                    <a:cs typeface="B Nazanin" panose="00000400000000000000" pitchFamily="2" charset="-78"/>
                  </a:rPr>
                  <a:t>Fe</a:t>
                </a:r>
                <a:r>
                  <a:rPr lang="en-US" sz="2000" baseline="-25000" dirty="0">
                    <a:cs typeface="B Nazanin" panose="00000400000000000000" pitchFamily="2" charset="-78"/>
                  </a:rPr>
                  <a:t>2</a:t>
                </a:r>
                <a:r>
                  <a:rPr lang="en-US" sz="2000" dirty="0">
                    <a:cs typeface="B Nazanin" panose="00000400000000000000" pitchFamily="2" charset="-78"/>
                  </a:rPr>
                  <a:t>O</a:t>
                </a:r>
                <a:r>
                  <a:rPr lang="en-US" sz="2000" baseline="-25000" dirty="0">
                    <a:cs typeface="B Nazanin" panose="00000400000000000000" pitchFamily="2" charset="-78"/>
                  </a:rPr>
                  <a:t>3</a:t>
                </a:r>
                <a:r>
                  <a:rPr lang="en-US" sz="2000" dirty="0">
                    <a:cs typeface="B Nazanin" panose="00000400000000000000" pitchFamily="2" charset="-78"/>
                  </a:rPr>
                  <a:t> + 3CO</a:t>
                </a:r>
                <a14:m>
                  <m:oMath xmlns:m="http://schemas.openxmlformats.org/officeDocument/2006/math">
                    <m:r>
                      <a:rPr lang="fa-IR" sz="2000">
                        <a:latin typeface="Cambria Math" panose="02040503050406030204" pitchFamily="18" charset="0"/>
                      </a:rPr>
                      <m:t>→</m:t>
                    </m:r>
                  </m:oMath>
                </a14:m>
                <a:r>
                  <a:rPr lang="en-US" sz="2000" dirty="0">
                    <a:cs typeface="B Nazanin" panose="00000400000000000000" pitchFamily="2" charset="-78"/>
                  </a:rPr>
                  <a:t>2Fe</a:t>
                </a:r>
                <a:r>
                  <a:rPr lang="en-US" sz="2000" baseline="-25000" dirty="0">
                    <a:cs typeface="B Nazanin" panose="00000400000000000000" pitchFamily="2" charset="-78"/>
                  </a:rPr>
                  <a:t>(L)</a:t>
                </a:r>
                <a:r>
                  <a:rPr lang="en-US" sz="2000" dirty="0">
                    <a:cs typeface="B Nazanin" panose="00000400000000000000" pitchFamily="2" charset="-78"/>
                  </a:rPr>
                  <a:t> +3CO</a:t>
                </a:r>
                <a:r>
                  <a:rPr lang="en-US" sz="2000" baseline="-25000" dirty="0">
                    <a:cs typeface="B Nazanin" panose="00000400000000000000" pitchFamily="2" charset="-78"/>
                  </a:rPr>
                  <a:t>2(g)</a:t>
                </a:r>
                <a:endParaRPr lang="en-US" sz="2000" dirty="0">
                  <a:cs typeface="B Nazanin" panose="00000400000000000000" pitchFamily="2" charset="-78"/>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92925" y="596899"/>
                <a:ext cx="8915400" cy="6010729"/>
              </a:xfrm>
              <a:blipFill rotWithShape="0">
                <a:blip r:embed="rId2"/>
                <a:stretch>
                  <a:fillRect l="-1367" t="-507" r="-1025"/>
                </a:stretch>
              </a:blipFill>
            </p:spPr>
            <p:txBody>
              <a:bodyPr/>
              <a:lstStyle/>
              <a:p>
                <a:r>
                  <a:rPr lang="en-US">
                    <a:noFill/>
                  </a:rPr>
                  <a:t> </a:t>
                </a:r>
              </a:p>
            </p:txBody>
          </p:sp>
        </mc:Fallback>
      </mc:AlternateContent>
    </p:spTree>
    <p:extLst>
      <p:ext uri="{BB962C8B-B14F-4D97-AF65-F5344CB8AC3E}">
        <p14:creationId xmlns:p14="http://schemas.microsoft.com/office/powerpoint/2010/main" val="1375192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up)">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up)">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up)">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up)">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up)">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92925" y="596899"/>
                <a:ext cx="8915400" cy="6010729"/>
              </a:xfrm>
            </p:spPr>
            <p:txBody>
              <a:bodyPr>
                <a:noAutofit/>
              </a:bodyPr>
              <a:lstStyle/>
              <a:p>
                <a:pPr algn="just" rtl="1"/>
                <a:r>
                  <a:rPr lang="fa-IR" sz="2000" dirty="0">
                    <a:cs typeface="B Nazanin" panose="00000400000000000000" pitchFamily="2" charset="-78"/>
                  </a:rPr>
                  <a:t>از گازهای خروجی، جهت گرم کردن هوای ورودی استفاده می شود و همچنین این گازها را دوباره از روی کک نسوخته عبور می دهند و گاز </a:t>
                </a:r>
                <a:r>
                  <a:rPr lang="en-US" sz="2000" dirty="0">
                    <a:cs typeface="B Nazanin" panose="00000400000000000000" pitchFamily="2" charset="-78"/>
                  </a:rPr>
                  <a:t>CO</a:t>
                </a:r>
                <a:r>
                  <a:rPr lang="fa-IR" sz="2000" dirty="0">
                    <a:cs typeface="B Nazanin" panose="00000400000000000000" pitchFamily="2" charset="-78"/>
                  </a:rPr>
                  <a:t> حاصل را در مراحل کاهش بعدی سنگ معدن به کار می برند.</a:t>
                </a:r>
                <a:endParaRPr lang="en-US" sz="2000" dirty="0">
                  <a:cs typeface="B Nazanin" panose="00000400000000000000" pitchFamily="2" charset="-78"/>
                </a:endParaRPr>
              </a:p>
              <a:p>
                <a:pPr marL="0" indent="0" algn="just">
                  <a:buNone/>
                </a:pPr>
                <a:r>
                  <a:rPr lang="en-US" sz="2000" dirty="0">
                    <a:cs typeface="B Nazanin" panose="00000400000000000000" pitchFamily="2" charset="-78"/>
                  </a:rPr>
                  <a:t>CO</a:t>
                </a:r>
                <a:r>
                  <a:rPr lang="en-US" sz="2000" baseline="-25000" dirty="0">
                    <a:cs typeface="B Nazanin" panose="00000400000000000000" pitchFamily="2" charset="-78"/>
                  </a:rPr>
                  <a:t>2</a:t>
                </a:r>
                <a:r>
                  <a:rPr lang="en-US" sz="2000" dirty="0">
                    <a:cs typeface="B Nazanin" panose="00000400000000000000" pitchFamily="2" charset="-78"/>
                  </a:rPr>
                  <a:t> + C </a:t>
                </a:r>
                <a14:m>
                  <m:oMath xmlns:m="http://schemas.openxmlformats.org/officeDocument/2006/math">
                    <m:r>
                      <a:rPr lang="fa-IR" sz="2000">
                        <a:latin typeface="Cambria Math" panose="02040503050406030204" pitchFamily="18" charset="0"/>
                      </a:rPr>
                      <m:t>→</m:t>
                    </m:r>
                  </m:oMath>
                </a14:m>
                <a:r>
                  <a:rPr lang="en-US" sz="2000" dirty="0">
                    <a:cs typeface="B Nazanin" panose="00000400000000000000" pitchFamily="2" charset="-78"/>
                  </a:rPr>
                  <a:t>2CO</a:t>
                </a:r>
              </a:p>
              <a:p>
                <a:pPr marL="0" indent="0" algn="just" rtl="1">
                  <a:buNone/>
                </a:pPr>
                <a:endParaRPr lang="en-US" sz="2000" dirty="0">
                  <a:cs typeface="B Nazanin" panose="00000400000000000000" pitchFamily="2" charset="-78"/>
                </a:endParaRPr>
              </a:p>
              <a:p>
                <a:pPr algn="just" rtl="1"/>
                <a:r>
                  <a:rPr lang="fa-IR" sz="2000" dirty="0">
                    <a:cs typeface="B Nazanin" panose="00000400000000000000" pitchFamily="2" charset="-78"/>
                  </a:rPr>
                  <a:t>آهن به صورت چدن مذاب به پایین کوره سرازیر شده و سپس از طریق دریچه های کناری خارج و جامد می شود.</a:t>
                </a:r>
                <a:endParaRPr lang="en-US" sz="2000" dirty="0">
                  <a:cs typeface="B Nazanin" panose="00000400000000000000" pitchFamily="2" charset="-78"/>
                </a:endParaRPr>
              </a:p>
              <a:p>
                <a:pPr algn="just" rtl="1"/>
                <a:r>
                  <a:rPr lang="fa-IR" sz="2000" dirty="0">
                    <a:cs typeface="B Nazanin" panose="00000400000000000000" pitchFamily="2" charset="-78"/>
                  </a:rPr>
                  <a:t>چدن به علت وجود ناخالصی هایی همچون کربن (5%)، سیلیسیم (1%)، منگنز (2%)، فسفر (0.3%)، گوگرد (0.04%) شکننده و نامرغوب است به همین دلیل قسمت اعظم آن در مرحلۀ بعد به فولاد تبدیل می شود</a:t>
                </a:r>
                <a:r>
                  <a:rPr lang="fa-IR" sz="2000" dirty="0" smtClean="0">
                    <a:cs typeface="B Nazanin" panose="00000400000000000000" pitchFamily="2" charset="-78"/>
                  </a:rPr>
                  <a:t>.</a:t>
                </a:r>
                <a:endParaRPr lang="en-US" sz="2000" dirty="0" smtClean="0">
                  <a:cs typeface="B Nazanin" panose="00000400000000000000" pitchFamily="2" charset="-78"/>
                </a:endParaRPr>
              </a:p>
              <a:p>
                <a:pPr marL="0" indent="0" algn="just" rtl="1">
                  <a:buNone/>
                </a:pPr>
                <a:endParaRPr lang="en-US" sz="2000" dirty="0">
                  <a:cs typeface="B Nazanin" panose="00000400000000000000" pitchFamily="2" charset="-78"/>
                </a:endParaRPr>
              </a:p>
              <a:p>
                <a:pPr marL="0" indent="0" algn="just" rtl="1">
                  <a:buNone/>
                </a:pPr>
                <a:r>
                  <a:rPr lang="fa-IR" sz="2400" b="1" dirty="0">
                    <a:solidFill>
                      <a:srgbClr val="0070C0"/>
                    </a:solidFill>
                    <a:cs typeface="B Nazanin" panose="00000400000000000000" pitchFamily="2" charset="-78"/>
                  </a:rPr>
                  <a:t>واکنش های جانبی در کورۀ بلند:</a:t>
                </a:r>
                <a:endParaRPr lang="en-US" sz="2400" dirty="0">
                  <a:solidFill>
                    <a:srgbClr val="0070C0"/>
                  </a:solidFill>
                  <a:cs typeface="B Nazanin" panose="00000400000000000000" pitchFamily="2" charset="-78"/>
                </a:endParaRPr>
              </a:p>
              <a:p>
                <a:pPr marL="0" indent="0" algn="just">
                  <a:buNone/>
                </a:pPr>
                <a:r>
                  <a:rPr lang="en-US" sz="2000" dirty="0" err="1">
                    <a:cs typeface="B Nazanin" panose="00000400000000000000" pitchFamily="2" charset="-78"/>
                  </a:rPr>
                  <a:t>CaO</a:t>
                </a:r>
                <a:r>
                  <a:rPr lang="en-US" sz="2000" baseline="-25000" dirty="0">
                    <a:cs typeface="B Nazanin" panose="00000400000000000000" pitchFamily="2" charset="-78"/>
                  </a:rPr>
                  <a:t>(s)</a:t>
                </a:r>
                <a:r>
                  <a:rPr lang="en-US" sz="2000" dirty="0">
                    <a:cs typeface="B Nazanin" panose="00000400000000000000" pitchFamily="2" charset="-78"/>
                  </a:rPr>
                  <a:t> + SiO</a:t>
                </a:r>
                <a:r>
                  <a:rPr lang="en-US" sz="2000" baseline="-25000" dirty="0">
                    <a:cs typeface="B Nazanin" panose="00000400000000000000" pitchFamily="2" charset="-78"/>
                  </a:rPr>
                  <a:t>2(s)</a:t>
                </a:r>
                <a14:m>
                  <m:oMath xmlns:m="http://schemas.openxmlformats.org/officeDocument/2006/math">
                    <m:box>
                      <m:boxPr>
                        <m:ctrlPr>
                          <a:rPr lang="en-US" sz="2000" i="1" baseline="-25000">
                            <a:latin typeface="Cambria Math"/>
                          </a:rPr>
                        </m:ctrlPr>
                      </m:boxPr>
                      <m:e>
                        <m:groupChr>
                          <m:groupChrPr>
                            <m:chr m:val="→"/>
                            <m:vertJc m:val="bot"/>
                            <m:ctrlPr>
                              <a:rPr lang="en-US" sz="2000" i="1" baseline="-25000">
                                <a:latin typeface="Cambria Math"/>
                              </a:rPr>
                            </m:ctrlPr>
                          </m:groupChrPr>
                          <m:e>
                            <m:r>
                              <a:rPr lang="fa-IR" sz="2000" baseline="-25000">
                                <a:latin typeface="Cambria Math" panose="02040503050406030204" pitchFamily="18" charset="0"/>
                              </a:rPr>
                              <m:t>گرما</m:t>
                            </m:r>
                          </m:e>
                        </m:groupChr>
                      </m:e>
                    </m:box>
                  </m:oMath>
                </a14:m>
                <a:r>
                  <a:rPr lang="en-US" sz="2000" dirty="0">
                    <a:cs typeface="B Nazanin" panose="00000400000000000000" pitchFamily="2" charset="-78"/>
                  </a:rPr>
                  <a:t>CaSiO</a:t>
                </a:r>
                <a:r>
                  <a:rPr lang="en-US" sz="2000" baseline="-25000" dirty="0">
                    <a:cs typeface="B Nazanin" panose="00000400000000000000" pitchFamily="2" charset="-78"/>
                  </a:rPr>
                  <a:t>3(L</a:t>
                </a:r>
                <a:r>
                  <a:rPr lang="en-US" sz="2000" baseline="-25000" dirty="0" smtClean="0">
                    <a:cs typeface="B Nazanin" panose="00000400000000000000" pitchFamily="2" charset="-78"/>
                  </a:rPr>
                  <a:t>)</a:t>
                </a:r>
              </a:p>
              <a:p>
                <a:pPr marL="0" indent="0" algn="just">
                  <a:buNone/>
                </a:pPr>
                <a:endParaRPr lang="en-US" sz="2000" dirty="0" smtClean="0">
                  <a:cs typeface="B Nazanin" panose="00000400000000000000" pitchFamily="2" charset="-78"/>
                </a:endParaRPr>
              </a:p>
              <a:p>
                <a:pPr algn="just" rtl="1"/>
                <a:r>
                  <a:rPr lang="fa-IR" sz="2000" dirty="0" smtClean="0">
                    <a:cs typeface="B Nazanin" panose="00000400000000000000" pitchFamily="2" charset="-78"/>
                  </a:rPr>
                  <a:t>سیلیکات </a:t>
                </a:r>
                <a:r>
                  <a:rPr lang="fa-IR" sz="2000" dirty="0">
                    <a:cs typeface="B Nazanin" panose="00000400000000000000" pitchFamily="2" charset="-78"/>
                  </a:rPr>
                  <a:t>کلسیم آسانتر از ناخالصی های سیلیسی ذوب می شود و چگالی آن از آهن کمتر است. بنابراین به صورت سرباره شناور می شود و مانع اکسید شدن چدن مذاب بوسیلۀ هوا می شود.</a:t>
                </a:r>
                <a:endParaRPr lang="en-US" sz="2000" dirty="0">
                  <a:cs typeface="B Nazanin" panose="00000400000000000000" pitchFamily="2" charset="-78"/>
                </a:endParaRPr>
              </a:p>
              <a:p>
                <a:pPr marL="0" lvl="0" indent="0" algn="just" rtl="1">
                  <a:buNone/>
                </a:pPr>
                <a:endParaRPr lang="en-US" sz="2000" dirty="0">
                  <a:cs typeface="B Nazanin" panose="00000400000000000000" pitchFamily="2" charset="-78"/>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92925" y="596899"/>
                <a:ext cx="8915400" cy="6010729"/>
              </a:xfrm>
              <a:blipFill rotWithShape="0">
                <a:blip r:embed="rId2"/>
                <a:stretch>
                  <a:fillRect l="-1367" t="-1116" r="-1025"/>
                </a:stretch>
              </a:blipFill>
            </p:spPr>
            <p:txBody>
              <a:bodyPr/>
              <a:lstStyle/>
              <a:p>
                <a:r>
                  <a:rPr lang="en-US">
                    <a:noFill/>
                  </a:rPr>
                  <a:t> </a:t>
                </a:r>
              </a:p>
            </p:txBody>
          </p:sp>
        </mc:Fallback>
      </mc:AlternateContent>
    </p:spTree>
    <p:extLst>
      <p:ext uri="{BB962C8B-B14F-4D97-AF65-F5344CB8AC3E}">
        <p14:creationId xmlns:p14="http://schemas.microsoft.com/office/powerpoint/2010/main" val="1213298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up)">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up)">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up)">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up)">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wipe(up)">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2925" y="596899"/>
            <a:ext cx="8915400" cy="6010729"/>
          </a:xfrm>
        </p:spPr>
        <p:txBody>
          <a:bodyPr>
            <a:noAutofit/>
          </a:bodyPr>
          <a:lstStyle/>
          <a:p>
            <a:pPr marL="0" lvl="0" indent="0" algn="just" rtl="1">
              <a:buNone/>
            </a:pPr>
            <a:r>
              <a:rPr lang="fa-IR" sz="2400" b="1" dirty="0" smtClean="0">
                <a:solidFill>
                  <a:srgbClr val="0070C0"/>
                </a:solidFill>
                <a:cs typeface="B Nazanin" panose="00000400000000000000" pitchFamily="2" charset="-78"/>
              </a:rPr>
              <a:t>تهیۀ </a:t>
            </a:r>
            <a:r>
              <a:rPr lang="fa-IR" sz="2400" b="1" dirty="0">
                <a:solidFill>
                  <a:srgbClr val="0070C0"/>
                </a:solidFill>
                <a:cs typeface="B Nazanin" panose="00000400000000000000" pitchFamily="2" charset="-78"/>
              </a:rPr>
              <a:t>فولاد</a:t>
            </a:r>
            <a:endParaRPr lang="en-US" sz="2400" dirty="0">
              <a:solidFill>
                <a:srgbClr val="0070C0"/>
              </a:solidFill>
              <a:cs typeface="B Nazanin" panose="00000400000000000000" pitchFamily="2" charset="-78"/>
            </a:endParaRPr>
          </a:p>
          <a:p>
            <a:pPr algn="just" rtl="1"/>
            <a:r>
              <a:rPr lang="fa-IR" sz="2000" dirty="0">
                <a:cs typeface="B Nazanin" panose="00000400000000000000" pitchFamily="2" charset="-78"/>
              </a:rPr>
              <a:t>چدن مذاب را به طور مستقیم از کورۀ بلند به کورۀ تهیۀ فولاد (مانند کورۀ بازی اکسیژن) منتقل می کنند.</a:t>
            </a:r>
            <a:endParaRPr lang="en-US" sz="2000" dirty="0">
              <a:cs typeface="B Nazanin" panose="00000400000000000000" pitchFamily="2" charset="-78"/>
            </a:endParaRPr>
          </a:p>
          <a:p>
            <a:pPr marL="0" indent="0" algn="just">
              <a:buNone/>
            </a:pPr>
            <a:r>
              <a:rPr lang="ru-RU" sz="2000" dirty="0">
                <a:cs typeface="B Nazanin" panose="00000400000000000000" pitchFamily="2" charset="-78"/>
              </a:rPr>
              <a:t>(</a:t>
            </a:r>
            <a:r>
              <a:rPr lang="en-US" sz="2000" dirty="0">
                <a:cs typeface="B Nazanin" panose="00000400000000000000" pitchFamily="2" charset="-78"/>
              </a:rPr>
              <a:t>BOF</a:t>
            </a:r>
            <a:r>
              <a:rPr lang="ru-RU" sz="2000" dirty="0">
                <a:cs typeface="B Nazanin" panose="00000400000000000000" pitchFamily="2" charset="-78"/>
              </a:rPr>
              <a:t>: </a:t>
            </a:r>
            <a:r>
              <a:rPr lang="en-US" sz="2000" i="1" dirty="0">
                <a:cs typeface="B Nazanin" panose="00000400000000000000" pitchFamily="2" charset="-78"/>
              </a:rPr>
              <a:t>Basic Oxygen Furnace</a:t>
            </a:r>
            <a:r>
              <a:rPr lang="ru-RU" sz="2000" dirty="0">
                <a:cs typeface="B Nazanin" panose="00000400000000000000" pitchFamily="2" charset="-78"/>
              </a:rPr>
              <a:t>)</a:t>
            </a:r>
            <a:endParaRPr lang="en-US" sz="2000" dirty="0">
              <a:cs typeface="B Nazanin" panose="00000400000000000000" pitchFamily="2" charset="-78"/>
            </a:endParaRPr>
          </a:p>
          <a:p>
            <a:pPr algn="just" rtl="1"/>
            <a:r>
              <a:rPr lang="fa-IR" sz="2000" dirty="0">
                <a:cs typeface="B Nazanin" panose="00000400000000000000" pitchFamily="2" charset="-78"/>
              </a:rPr>
              <a:t>در کورۀ بازی اکسیژن، چدن همراه با آهن قراضه وارده نموده و بوسیلۀ تفنگ اکسیژن به درون آنها اکسیژن می دمند.</a:t>
            </a:r>
            <a:endParaRPr lang="en-US" sz="2000" dirty="0">
              <a:cs typeface="B Nazanin" panose="00000400000000000000" pitchFamily="2" charset="-78"/>
            </a:endParaRPr>
          </a:p>
          <a:p>
            <a:pPr algn="just" rtl="1"/>
            <a:r>
              <a:rPr lang="fa-IR" sz="2000" dirty="0">
                <a:cs typeface="B Nazanin" panose="00000400000000000000" pitchFamily="2" charset="-78"/>
              </a:rPr>
              <a:t>وجود اندکی کربن در ساختار بلوری آهن مطلوب است. هر گاه همۀ کربنِ چدن بسوزد، آهن بسیار خالص پدید می آید که نقره ای رنگ و نرم بوده و به سرعت زنگ می زند. آهن خالص نرم است و کاربرد کمی دارد. (مثلاً برای تهیۀ توری پنجره)</a:t>
            </a:r>
            <a:endParaRPr lang="en-US" sz="2000" dirty="0">
              <a:cs typeface="B Nazanin" panose="00000400000000000000" pitchFamily="2" charset="-78"/>
            </a:endParaRPr>
          </a:p>
          <a:p>
            <a:pPr algn="just" rtl="1"/>
            <a:r>
              <a:rPr lang="fa-IR" sz="2000" dirty="0">
                <a:cs typeface="B Nazanin" panose="00000400000000000000" pitchFamily="2" charset="-78"/>
              </a:rPr>
              <a:t>اما اگر بخشی از کربنِ چدن را بزدایند و به جای آن، فلزاتی مانند منگنز، کروم، نیکل و وانادیم اضافه نمایند، فولادهای مرغوب یا فولاد زنگ نزن تهیه می شود.</a:t>
            </a:r>
            <a:endParaRPr lang="en-US" sz="2000" dirty="0">
              <a:cs typeface="B Nazanin" panose="00000400000000000000" pitchFamily="2" charset="-78"/>
            </a:endParaRPr>
          </a:p>
          <a:p>
            <a:pPr algn="just" rtl="1"/>
            <a:r>
              <a:rPr lang="fa-IR" sz="2000" dirty="0">
                <a:cs typeface="B Nazanin" panose="00000400000000000000" pitchFamily="2" charset="-78"/>
              </a:rPr>
              <a:t>فولاد زنگ نزن معمولی 14 تا 18 درصد کروم و 7 تا 9 درصد نیکل دارد. همچنین یکی دیگر از روش های تولید فولادهای مرغوب اعمال روش های مناسب سرد و گرم کردن می باشد.</a:t>
            </a:r>
            <a:endParaRPr lang="en-US" sz="2000" dirty="0">
              <a:cs typeface="B Nazanin" panose="00000400000000000000" pitchFamily="2" charset="-78"/>
            </a:endParaRPr>
          </a:p>
          <a:p>
            <a:pPr marL="0" lvl="0" indent="0" algn="just" rtl="1">
              <a:buNone/>
            </a:pPr>
            <a:endParaRPr lang="en-US" sz="2000" dirty="0">
              <a:cs typeface="B Nazanin" panose="00000400000000000000" pitchFamily="2" charset="-78"/>
            </a:endParaRPr>
          </a:p>
        </p:txBody>
      </p:sp>
    </p:spTree>
    <p:extLst>
      <p:ext uri="{BB962C8B-B14F-4D97-AF65-F5344CB8AC3E}">
        <p14:creationId xmlns:p14="http://schemas.microsoft.com/office/powerpoint/2010/main" val="332102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up)">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up)">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2925" y="596899"/>
            <a:ext cx="8915400" cy="6010729"/>
          </a:xfrm>
        </p:spPr>
        <p:txBody>
          <a:bodyPr>
            <a:noAutofit/>
          </a:bodyPr>
          <a:lstStyle/>
          <a:p>
            <a:pPr marL="0" lvl="0" indent="0" algn="just" rtl="1">
              <a:buNone/>
            </a:pPr>
            <a:r>
              <a:rPr lang="fa-IR" sz="2400" b="1" dirty="0">
                <a:solidFill>
                  <a:srgbClr val="0070C0"/>
                </a:solidFill>
                <a:cs typeface="B Nazanin" panose="00000400000000000000" pitchFamily="2" charset="-78"/>
              </a:rPr>
              <a:t>مجتمع فولاد مبارکه</a:t>
            </a:r>
            <a:endParaRPr lang="en-US" sz="2400" dirty="0">
              <a:solidFill>
                <a:srgbClr val="0070C0"/>
              </a:solidFill>
              <a:cs typeface="B Nazanin" panose="00000400000000000000" pitchFamily="2" charset="-78"/>
            </a:endParaRPr>
          </a:p>
          <a:p>
            <a:pPr algn="just" rtl="1"/>
            <a:r>
              <a:rPr lang="fa-IR" sz="2000" dirty="0">
                <a:cs typeface="B Nazanin" panose="00000400000000000000" pitchFamily="2" charset="-78"/>
              </a:rPr>
              <a:t>مبارکه در 75 کیلومتری جنوب غربی اصفهان، با خط تولید به طول 17 کیلومتر (در زمینی به مساحت 35 کیلومتر مربع) می باشد. سنگ معدن این کارخانه از معادن گُل گهر سیرجان (استان کرمان) و چادرملو (استان یزد) تامین می شود.</a:t>
            </a:r>
            <a:endParaRPr lang="en-US" sz="2000" dirty="0">
              <a:cs typeface="B Nazanin" panose="00000400000000000000" pitchFamily="2" charset="-78"/>
            </a:endParaRPr>
          </a:p>
          <a:p>
            <a:pPr algn="just" rtl="1"/>
            <a:r>
              <a:rPr lang="fa-IR" sz="2000" dirty="0">
                <a:cs typeface="B Nazanin" panose="00000400000000000000" pitchFamily="2" charset="-78"/>
              </a:rPr>
              <a:t>سنگ معدن پس از انتقال به مجتمع از طریق راه آهن، آسیاب شده و با آب آهک، گرما داده شده و به گندله تبدیل می شود (تبدیل ذره های ریز به ذره های گلوله مانند، درشت تر و تا حدودی متخلخل) سپس به کوزه های کاهش مستقیم منتقل می شود</a:t>
            </a:r>
            <a:r>
              <a:rPr lang="fa-IR" sz="2000" dirty="0" smtClean="0">
                <a:cs typeface="B Nazanin" panose="00000400000000000000" pitchFamily="2" charset="-78"/>
              </a:rPr>
              <a:t>.</a:t>
            </a:r>
            <a:endParaRPr lang="en-US" sz="2000" dirty="0" smtClean="0">
              <a:cs typeface="B Nazanin" panose="00000400000000000000" pitchFamily="2" charset="-78"/>
            </a:endParaRPr>
          </a:p>
          <a:p>
            <a:pPr marL="0" indent="0" algn="just" rtl="1">
              <a:buNone/>
            </a:pPr>
            <a:endParaRPr lang="en-US" sz="2000" dirty="0">
              <a:cs typeface="B Nazanin" panose="00000400000000000000" pitchFamily="2" charset="-78"/>
            </a:endParaRPr>
          </a:p>
          <a:p>
            <a:pPr marL="0" indent="0" algn="just" rtl="1">
              <a:buNone/>
            </a:pPr>
            <a:r>
              <a:rPr lang="fa-IR" sz="2400" b="1" dirty="0">
                <a:solidFill>
                  <a:srgbClr val="0070C0"/>
                </a:solidFill>
                <a:cs typeface="B Nazanin" panose="00000400000000000000" pitchFamily="2" charset="-78"/>
              </a:rPr>
              <a:t>سنگ آهک مورد نیاز:</a:t>
            </a:r>
            <a:endParaRPr lang="en-US" sz="2400" dirty="0">
              <a:solidFill>
                <a:srgbClr val="0070C0"/>
              </a:solidFill>
              <a:cs typeface="B Nazanin" panose="00000400000000000000" pitchFamily="2" charset="-78"/>
            </a:endParaRPr>
          </a:p>
          <a:p>
            <a:pPr algn="just" rtl="1"/>
            <a:r>
              <a:rPr lang="fa-IR" sz="2000" dirty="0">
                <a:cs typeface="B Nazanin" panose="00000400000000000000" pitchFamily="2" charset="-78"/>
              </a:rPr>
              <a:t>از معدن حوض ماهی (17 کیلومتری مجتمع) سالانه حدود 600000 تن آهک پخته می شود.</a:t>
            </a:r>
            <a:endParaRPr lang="en-US" sz="2000" dirty="0">
              <a:cs typeface="B Nazanin" panose="00000400000000000000" pitchFamily="2" charset="-78"/>
            </a:endParaRPr>
          </a:p>
          <a:p>
            <a:pPr algn="just" rtl="1"/>
            <a:r>
              <a:rPr lang="fa-IR" sz="2000" dirty="0">
                <a:cs typeface="B Nazanin" panose="00000400000000000000" pitchFamily="2" charset="-78"/>
              </a:rPr>
              <a:t>گاز طبیعی: حدود 3 میلیارد مترمکعب</a:t>
            </a:r>
            <a:endParaRPr lang="en-US" sz="2000" dirty="0">
              <a:cs typeface="B Nazanin" panose="00000400000000000000" pitchFamily="2" charset="-78"/>
            </a:endParaRPr>
          </a:p>
          <a:p>
            <a:pPr algn="just" rtl="1"/>
            <a:r>
              <a:rPr lang="fa-IR" sz="2000" dirty="0">
                <a:cs typeface="B Nazanin" panose="00000400000000000000" pitchFamily="2" charset="-78"/>
              </a:rPr>
              <a:t>آب: 400 میلیون مترمکعب (مصرف آب در سال 1393 معادل 5.6% مصرف کل شهر اصفهان بوده است.</a:t>
            </a:r>
            <a:endParaRPr lang="en-US" sz="2000" dirty="0">
              <a:cs typeface="B Nazanin" panose="00000400000000000000" pitchFamily="2" charset="-78"/>
            </a:endParaRPr>
          </a:p>
          <a:p>
            <a:pPr algn="just" rtl="1"/>
            <a:r>
              <a:rPr lang="fa-IR" sz="2000" dirty="0">
                <a:cs typeface="B Nazanin" panose="00000400000000000000" pitchFamily="2" charset="-78"/>
              </a:rPr>
              <a:t>برق: 700 مگاوات که از شبکه سراسری و 3 نیروگاه داخلی</a:t>
            </a:r>
            <a:endParaRPr lang="en-US" sz="2000" dirty="0">
              <a:cs typeface="B Nazanin" panose="00000400000000000000" pitchFamily="2" charset="-78"/>
            </a:endParaRPr>
          </a:p>
          <a:p>
            <a:pPr algn="just" rtl="1"/>
            <a:r>
              <a:rPr lang="fa-IR" sz="2000" dirty="0">
                <a:cs typeface="B Nazanin" panose="00000400000000000000" pitchFamily="2" charset="-78"/>
              </a:rPr>
              <a:t>ظرفیت تولید: 5.33 میلیون تن؛ تاسیس دیماه 1371</a:t>
            </a:r>
            <a:endParaRPr lang="en-US" sz="2000" dirty="0">
              <a:cs typeface="B Nazanin" panose="00000400000000000000" pitchFamily="2" charset="-78"/>
            </a:endParaRPr>
          </a:p>
        </p:txBody>
      </p:sp>
    </p:spTree>
    <p:extLst>
      <p:ext uri="{BB962C8B-B14F-4D97-AF65-F5344CB8AC3E}">
        <p14:creationId xmlns:p14="http://schemas.microsoft.com/office/powerpoint/2010/main" val="558180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up)">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up)">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up)">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up)">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up)">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wipe(up)">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92925" y="596899"/>
                <a:ext cx="8915400" cy="6010729"/>
              </a:xfrm>
            </p:spPr>
            <p:txBody>
              <a:bodyPr>
                <a:noAutofit/>
              </a:bodyPr>
              <a:lstStyle/>
              <a:p>
                <a:pPr marL="0" indent="0" algn="just" rtl="1">
                  <a:buNone/>
                </a:pPr>
                <a:r>
                  <a:rPr lang="fa-IR" sz="2400" b="1" dirty="0" smtClean="0">
                    <a:solidFill>
                      <a:srgbClr val="0070C0"/>
                    </a:solidFill>
                    <a:cs typeface="B Nazanin" panose="00000400000000000000" pitchFamily="2" charset="-78"/>
                  </a:rPr>
                  <a:t>خلاصۀ روش کار:</a:t>
                </a:r>
                <a:endParaRPr lang="en-US" sz="2400" b="1" dirty="0" smtClean="0">
                  <a:solidFill>
                    <a:srgbClr val="0070C0"/>
                  </a:solidFill>
                  <a:cs typeface="B Nazanin" panose="00000400000000000000" pitchFamily="2" charset="-78"/>
                </a:endParaRPr>
              </a:p>
              <a:p>
                <a:pPr marL="0" indent="0" algn="just" rtl="1">
                  <a:buNone/>
                </a:pPr>
                <a:endParaRPr lang="en-US" sz="2400" dirty="0">
                  <a:cs typeface="B Nazanin" panose="00000400000000000000" pitchFamily="2" charset="-78"/>
                </a:endParaRPr>
              </a:p>
              <a:p>
                <a:pPr algn="just" rtl="1"/>
                <a:r>
                  <a:rPr lang="fa-IR" sz="2000" dirty="0">
                    <a:cs typeface="B Nazanin" panose="00000400000000000000" pitchFamily="2" charset="-78"/>
                  </a:rPr>
                  <a:t>سنگ معدن پس از استخراج و تغلیظ به گندله تبدیل می شود و سپس به کوره منتقل می شود.</a:t>
                </a:r>
                <a:endParaRPr lang="en-US" sz="2000" dirty="0">
                  <a:cs typeface="B Nazanin" panose="00000400000000000000" pitchFamily="2" charset="-78"/>
                </a:endParaRPr>
              </a:p>
              <a:p>
                <a:pPr marL="0" indent="0" algn="just">
                  <a:buNone/>
                </a:pPr>
                <a:r>
                  <a:rPr lang="en-US" sz="2000" dirty="0">
                    <a:cs typeface="B Nazanin" panose="00000400000000000000" pitchFamily="2" charset="-78"/>
                  </a:rPr>
                  <a:t>CH</a:t>
                </a:r>
                <a:r>
                  <a:rPr lang="en-US" sz="2000" baseline="-25000" dirty="0">
                    <a:cs typeface="B Nazanin" panose="00000400000000000000" pitchFamily="2" charset="-78"/>
                  </a:rPr>
                  <a:t>4</a:t>
                </a:r>
                <a:r>
                  <a:rPr lang="en-US" sz="2000" dirty="0">
                    <a:cs typeface="B Nazanin" panose="00000400000000000000" pitchFamily="2" charset="-78"/>
                  </a:rPr>
                  <a:t> + H</a:t>
                </a:r>
                <a:r>
                  <a:rPr lang="en-US" sz="2000" baseline="-25000" dirty="0">
                    <a:cs typeface="B Nazanin" panose="00000400000000000000" pitchFamily="2" charset="-78"/>
                  </a:rPr>
                  <a:t>2</a:t>
                </a:r>
                <a:r>
                  <a:rPr lang="en-US" sz="2000" dirty="0">
                    <a:cs typeface="B Nazanin" panose="00000400000000000000" pitchFamily="2" charset="-78"/>
                  </a:rPr>
                  <a:t>O </a:t>
                </a:r>
                <a14:m>
                  <m:oMath xmlns:m="http://schemas.openxmlformats.org/officeDocument/2006/math">
                    <m:box>
                      <m:boxPr>
                        <m:ctrlPr>
                          <a:rPr lang="en-US" sz="2000" i="1">
                            <a:latin typeface="Cambria Math"/>
                          </a:rPr>
                        </m:ctrlPr>
                      </m:boxPr>
                      <m:e>
                        <m:groupChr>
                          <m:groupChrPr>
                            <m:chr m:val="→"/>
                            <m:vertJc m:val="bot"/>
                            <m:ctrlPr>
                              <a:rPr lang="en-US" sz="2000" i="1">
                                <a:latin typeface="Cambria Math"/>
                              </a:rPr>
                            </m:ctrlPr>
                          </m:groupChrPr>
                          <m:e>
                            <m:r>
                              <a:rPr lang="fa-IR" sz="2000">
                                <a:latin typeface="Cambria Math" panose="02040503050406030204" pitchFamily="18" charset="0"/>
                              </a:rPr>
                              <m:t>گرما</m:t>
                            </m:r>
                            <m:r>
                              <a:rPr lang="ru-RU" sz="2000" i="1">
                                <a:latin typeface="Cambria Math" panose="02040503050406030204" pitchFamily="18" charset="0"/>
                              </a:rPr>
                              <m:t>−</m:t>
                            </m:r>
                            <m:r>
                              <a:rPr lang="fa-IR" sz="2000">
                                <a:latin typeface="Cambria Math" panose="02040503050406030204" pitchFamily="18" charset="0"/>
                              </a:rPr>
                              <m:t>کاتالیزور</m:t>
                            </m:r>
                          </m:e>
                        </m:groupChr>
                      </m:e>
                    </m:box>
                  </m:oMath>
                </a14:m>
                <a:r>
                  <a:rPr lang="en-US" sz="2000" dirty="0">
                    <a:cs typeface="B Nazanin" panose="00000400000000000000" pitchFamily="2" charset="-78"/>
                  </a:rPr>
                  <a:t> CO + 3H</a:t>
                </a:r>
                <a:r>
                  <a:rPr lang="en-US" sz="2000" baseline="-25000" dirty="0">
                    <a:cs typeface="B Nazanin" panose="00000400000000000000" pitchFamily="2" charset="-78"/>
                  </a:rPr>
                  <a:t>2</a:t>
                </a:r>
                <a:endParaRPr lang="en-US" sz="2000" dirty="0">
                  <a:cs typeface="B Nazanin" panose="00000400000000000000" pitchFamily="2" charset="-78"/>
                </a:endParaRPr>
              </a:p>
              <a:p>
                <a:pPr algn="just" rtl="1"/>
                <a:endParaRPr lang="en-US" sz="2000" dirty="0" smtClean="0">
                  <a:cs typeface="B Nazanin" panose="00000400000000000000" pitchFamily="2" charset="-78"/>
                </a:endParaRPr>
              </a:p>
              <a:p>
                <a:pPr algn="just" rtl="1"/>
                <a:r>
                  <a:rPr lang="fa-IR" sz="2000" dirty="0" smtClean="0">
                    <a:cs typeface="B Nazanin" panose="00000400000000000000" pitchFamily="2" charset="-78"/>
                  </a:rPr>
                  <a:t>تهیۀ </a:t>
                </a:r>
                <a:r>
                  <a:rPr lang="fa-IR" sz="2000" dirty="0">
                    <a:cs typeface="B Nazanin" panose="00000400000000000000" pitchFamily="2" charset="-78"/>
                  </a:rPr>
                  <a:t>فولاد در این مجتمع در کوره های قوس الکتریکی (با الکترودهای گرافیت) انجام می گیرد. 80% آهن اسفنجی و 20% آهن قراضه به همراه آهک و مواد آلیاژی به کمک قوس الکتریکی در این کوره ها ذوب شده و فولاد مذاب به واحد ریخته گری منتقل و آنگاه به صورت شمش هایی بسیار بزرگ به نام </a:t>
                </a:r>
                <a:r>
                  <a:rPr lang="fa-IR" sz="2000" b="1" dirty="0">
                    <a:solidFill>
                      <a:srgbClr val="FF0000"/>
                    </a:solidFill>
                    <a:cs typeface="B Nazanin" panose="00000400000000000000" pitchFamily="2" charset="-78"/>
                  </a:rPr>
                  <a:t>تختال</a:t>
                </a:r>
                <a:r>
                  <a:rPr lang="fa-IR" sz="2000" dirty="0">
                    <a:solidFill>
                      <a:srgbClr val="FF0000"/>
                    </a:solidFill>
                    <a:cs typeface="B Nazanin" panose="00000400000000000000" pitchFamily="2" charset="-78"/>
                  </a:rPr>
                  <a:t> </a:t>
                </a:r>
                <a:r>
                  <a:rPr lang="fa-IR" sz="2000" dirty="0">
                    <a:cs typeface="B Nazanin" panose="00000400000000000000" pitchFamily="2" charset="-78"/>
                  </a:rPr>
                  <a:t>در می آیند</a:t>
                </a:r>
                <a:r>
                  <a:rPr lang="fa-IR" sz="2000" dirty="0" smtClean="0">
                    <a:cs typeface="B Nazanin" panose="00000400000000000000" pitchFamily="2" charset="-78"/>
                  </a:rPr>
                  <a:t>.</a:t>
                </a:r>
                <a:endParaRPr lang="en-US" sz="2000" dirty="0" smtClean="0">
                  <a:cs typeface="B Nazanin" panose="00000400000000000000" pitchFamily="2" charset="-78"/>
                </a:endParaRPr>
              </a:p>
              <a:p>
                <a:pPr marL="0" indent="0" algn="just" rtl="1">
                  <a:buNone/>
                </a:pPr>
                <a:endParaRPr lang="en-US" sz="2000" dirty="0">
                  <a:cs typeface="B Nazanin" panose="00000400000000000000" pitchFamily="2" charset="-78"/>
                </a:endParaRPr>
              </a:p>
              <a:p>
                <a:pPr algn="just" rtl="1"/>
                <a:r>
                  <a:rPr lang="fa-IR" sz="2000" dirty="0">
                    <a:cs typeface="B Nazanin" panose="00000400000000000000" pitchFamily="2" charset="-78"/>
                  </a:rPr>
                  <a:t>تختال ها در واحدهای نوردسازی به صورت ورق فولاد با ضخامت های گوناگون مورد نیاز صنعت و بازار در می آیند</a:t>
                </a:r>
                <a:r>
                  <a:rPr lang="fa-IR" sz="2000" dirty="0" smtClean="0">
                    <a:cs typeface="B Nazanin" panose="00000400000000000000" pitchFamily="2" charset="-78"/>
                  </a:rPr>
                  <a:t>.</a:t>
                </a:r>
                <a:endParaRPr lang="en-US" sz="2000" dirty="0">
                  <a:cs typeface="B Nazanin" panose="00000400000000000000" pitchFamily="2" charset="-78"/>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92925" y="596899"/>
                <a:ext cx="8915400" cy="6010729"/>
              </a:xfrm>
              <a:blipFill rotWithShape="0">
                <a:blip r:embed="rId2"/>
                <a:stretch>
                  <a:fillRect l="-1299" t="-507" r="-1025"/>
                </a:stretch>
              </a:blipFill>
            </p:spPr>
            <p:txBody>
              <a:bodyPr/>
              <a:lstStyle/>
              <a:p>
                <a:r>
                  <a:rPr lang="en-US">
                    <a:noFill/>
                  </a:rPr>
                  <a:t> </a:t>
                </a:r>
              </a:p>
            </p:txBody>
          </p:sp>
        </mc:Fallback>
      </mc:AlternateContent>
    </p:spTree>
    <p:extLst>
      <p:ext uri="{BB962C8B-B14F-4D97-AF65-F5344CB8AC3E}">
        <p14:creationId xmlns:p14="http://schemas.microsoft.com/office/powerpoint/2010/main" val="241123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up)">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up)">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up)">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2925" y="596899"/>
            <a:ext cx="8915400" cy="6010729"/>
          </a:xfrm>
        </p:spPr>
        <p:txBody>
          <a:bodyPr>
            <a:noAutofit/>
          </a:bodyPr>
          <a:lstStyle/>
          <a:p>
            <a:pPr marL="0" lvl="0" indent="0" algn="just" rtl="1">
              <a:buNone/>
            </a:pPr>
            <a:r>
              <a:rPr lang="fa-IR" sz="2400" b="1" dirty="0">
                <a:solidFill>
                  <a:srgbClr val="0070C0"/>
                </a:solidFill>
                <a:cs typeface="B Nazanin" panose="00000400000000000000" pitchFamily="2" charset="-78"/>
              </a:rPr>
              <a:t>کک</a:t>
            </a:r>
            <a:endParaRPr lang="en-US" sz="2400" dirty="0">
              <a:solidFill>
                <a:srgbClr val="0070C0"/>
              </a:solidFill>
              <a:cs typeface="B Nazanin" panose="00000400000000000000" pitchFamily="2" charset="-78"/>
            </a:endParaRPr>
          </a:p>
          <a:p>
            <a:pPr algn="just" rtl="1"/>
            <a:r>
              <a:rPr lang="fa-IR" sz="2000" dirty="0">
                <a:cs typeface="B Nazanin" panose="00000400000000000000" pitchFamily="2" charset="-78"/>
              </a:rPr>
              <a:t>به زغال سنگ گرما می دهند تا روغن های آن تبخیر شوند و کک بر جای مانده از تقطیر آهسته زغال سنگ بدست می آید و به طور گسترده به عنوان سوخت به کار می رود.</a:t>
            </a:r>
            <a:endParaRPr lang="en-US" sz="2000" dirty="0">
              <a:cs typeface="B Nazanin" panose="00000400000000000000" pitchFamily="2" charset="-78"/>
            </a:endParaRPr>
          </a:p>
          <a:p>
            <a:pPr algn="just" rtl="1"/>
            <a:r>
              <a:rPr lang="fa-IR" sz="2000" dirty="0">
                <a:cs typeface="B Nazanin" panose="00000400000000000000" pitchFamily="2" charset="-78"/>
              </a:rPr>
              <a:t>خود زغال سنگ به علت وجود ناخالصی های زیاد به عنوان سوخت در کوره ی بلند مناسب نیست.</a:t>
            </a:r>
            <a:endParaRPr lang="en-US" sz="2000" dirty="0">
              <a:cs typeface="B Nazanin" panose="00000400000000000000" pitchFamily="2" charset="-78"/>
            </a:endParaRPr>
          </a:p>
          <a:p>
            <a:pPr marL="0" lvl="0" indent="0" algn="just" rtl="1">
              <a:buNone/>
            </a:pPr>
            <a:r>
              <a:rPr lang="fa-IR" sz="2400" b="1" dirty="0">
                <a:solidFill>
                  <a:srgbClr val="0070C0"/>
                </a:solidFill>
                <a:cs typeface="B Nazanin" panose="00000400000000000000" pitchFamily="2" charset="-78"/>
              </a:rPr>
              <a:t>چدن</a:t>
            </a:r>
            <a:endParaRPr lang="en-US" sz="2400" dirty="0">
              <a:solidFill>
                <a:srgbClr val="0070C0"/>
              </a:solidFill>
              <a:cs typeface="B Nazanin" panose="00000400000000000000" pitchFamily="2" charset="-78"/>
            </a:endParaRPr>
          </a:p>
          <a:p>
            <a:pPr algn="just" rtl="1"/>
            <a:r>
              <a:rPr lang="fa-IR" sz="2000" dirty="0">
                <a:cs typeface="B Nazanin" panose="00000400000000000000" pitchFamily="2" charset="-78"/>
              </a:rPr>
              <a:t>آهن خام را در کوره دوباره ذوب و مقداری کربن، فسفر، سیلیسیم و منگنز به صورت تنظیم شده اضافه می کنند.</a:t>
            </a:r>
            <a:endParaRPr lang="en-US" sz="2000" dirty="0">
              <a:cs typeface="B Nazanin" panose="00000400000000000000" pitchFamily="2" charset="-78"/>
            </a:endParaRPr>
          </a:p>
          <a:p>
            <a:pPr algn="just" rtl="1"/>
            <a:r>
              <a:rPr lang="fa-IR" sz="2000" dirty="0">
                <a:cs typeface="B Nazanin" panose="00000400000000000000" pitchFamily="2" charset="-78"/>
              </a:rPr>
              <a:t>چدن دارای مقاومت فشاری خوب اما مقاومت کششی آن کم است. چدن سخت و ترد است. دیرتر زنگ می زند و در آتش از فولاد پایدارتر است. چدن جوش پذیر نیست.</a:t>
            </a:r>
            <a:endParaRPr lang="en-US" sz="2000" dirty="0">
              <a:cs typeface="B Nazanin" panose="00000400000000000000" pitchFamily="2" charset="-78"/>
            </a:endParaRPr>
          </a:p>
          <a:p>
            <a:pPr marL="0" lvl="0" indent="0" algn="just" rtl="1">
              <a:buNone/>
            </a:pPr>
            <a:r>
              <a:rPr lang="fa-IR" sz="2400" b="1" dirty="0">
                <a:solidFill>
                  <a:srgbClr val="0070C0"/>
                </a:solidFill>
                <a:latin typeface="Times New Roman" panose="02020603050405020304" pitchFamily="18" charset="0"/>
                <a:cs typeface="B Nazanin" panose="00000400000000000000" pitchFamily="2" charset="-78"/>
              </a:rPr>
              <a:t>فولاد یا پولاد (</a:t>
            </a:r>
            <a:r>
              <a:rPr lang="en-US" sz="2400" b="1" dirty="0">
                <a:solidFill>
                  <a:srgbClr val="0070C0"/>
                </a:solidFill>
                <a:latin typeface="Times New Roman" panose="02020603050405020304" pitchFamily="18" charset="0"/>
                <a:cs typeface="B Nazanin" panose="00000400000000000000" pitchFamily="2" charset="-78"/>
              </a:rPr>
              <a:t>Steel</a:t>
            </a:r>
            <a:r>
              <a:rPr lang="fa-IR" sz="2400" b="1" dirty="0">
                <a:solidFill>
                  <a:srgbClr val="0070C0"/>
                </a:solidFill>
                <a:latin typeface="Times New Roman" panose="02020603050405020304" pitchFamily="18" charset="0"/>
                <a:cs typeface="B Nazanin" panose="00000400000000000000" pitchFamily="2" charset="-78"/>
              </a:rPr>
              <a:t>)</a:t>
            </a:r>
            <a:endParaRPr lang="en-US" sz="2400" dirty="0">
              <a:solidFill>
                <a:srgbClr val="0070C0"/>
              </a:solidFill>
              <a:latin typeface="Times New Roman" panose="02020603050405020304" pitchFamily="18" charset="0"/>
              <a:cs typeface="B Nazanin" panose="00000400000000000000" pitchFamily="2" charset="-78"/>
            </a:endParaRPr>
          </a:p>
          <a:p>
            <a:pPr algn="just" rtl="1"/>
            <a:r>
              <a:rPr lang="fa-IR" sz="2000" dirty="0">
                <a:cs typeface="B Nazanin" panose="00000400000000000000" pitchFamily="2" charset="-78"/>
              </a:rPr>
              <a:t>آلیاژی از آهن و کربن است که از سوزاندن کربن آهن خام سفید و همجوش کردن با کمی کربن و نیز مقدار اندکی منگنز، سیلیسیم، گوگرد، فسفر، کروم، مس و آلومینیم می باشد.</a:t>
            </a:r>
            <a:endParaRPr lang="en-US" sz="2000" dirty="0">
              <a:cs typeface="B Nazanin" panose="00000400000000000000" pitchFamily="2" charset="-78"/>
            </a:endParaRPr>
          </a:p>
          <a:p>
            <a:pPr marL="0" lvl="0" indent="0" algn="just" rtl="1">
              <a:buNone/>
            </a:pPr>
            <a:r>
              <a:rPr lang="fa-IR" sz="2400" b="1" dirty="0">
                <a:solidFill>
                  <a:srgbClr val="0070C0"/>
                </a:solidFill>
                <a:cs typeface="B Nazanin" panose="00000400000000000000" pitchFamily="2" charset="-78"/>
              </a:rPr>
              <a:t>آهن خالص</a:t>
            </a:r>
            <a:endParaRPr lang="en-US" sz="2400" dirty="0">
              <a:solidFill>
                <a:srgbClr val="0070C0"/>
              </a:solidFill>
              <a:cs typeface="B Nazanin" panose="00000400000000000000" pitchFamily="2" charset="-78"/>
            </a:endParaRPr>
          </a:p>
          <a:p>
            <a:pPr algn="just" rtl="1"/>
            <a:r>
              <a:rPr lang="fa-IR" sz="2000" dirty="0">
                <a:cs typeface="B Nazanin" panose="00000400000000000000" pitchFamily="2" charset="-78"/>
              </a:rPr>
              <a:t>آهن خالص دارای 99.7 درصد آهن است که نمی توان آن را در ساختمان مصرف کرد.</a:t>
            </a:r>
            <a:endParaRPr lang="en-US" sz="2000" dirty="0">
              <a:cs typeface="B Nazanin" panose="00000400000000000000" pitchFamily="2" charset="-78"/>
            </a:endParaRPr>
          </a:p>
          <a:p>
            <a:pPr marL="0" indent="0" algn="just" rtl="1">
              <a:buNone/>
            </a:pPr>
            <a:endParaRPr lang="en-US" sz="2000" dirty="0">
              <a:cs typeface="B Nazanin" panose="00000400000000000000" pitchFamily="2" charset="-78"/>
            </a:endParaRPr>
          </a:p>
        </p:txBody>
      </p:sp>
    </p:spTree>
    <p:extLst>
      <p:ext uri="{BB962C8B-B14F-4D97-AF65-F5344CB8AC3E}">
        <p14:creationId xmlns:p14="http://schemas.microsoft.com/office/powerpoint/2010/main" val="2158886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up)">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up)">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up)">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up)">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up)">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3698508"/>
          </a:xfrm>
        </p:spPr>
        <p:txBody>
          <a:bodyPr>
            <a:noAutofit/>
          </a:bodyPr>
          <a:lstStyle/>
          <a:p>
            <a:pPr algn="ctr" rtl="1"/>
            <a:r>
              <a:rPr lang="fa-IR" sz="5400" b="1" dirty="0" smtClean="0">
                <a:cs typeface="B Titr" panose="00000700000000000000" pitchFamily="2" charset="-78"/>
              </a:rPr>
              <a:t/>
            </a:r>
            <a:br>
              <a:rPr lang="fa-IR" sz="5400" b="1" dirty="0" smtClean="0">
                <a:cs typeface="B Titr" panose="00000700000000000000" pitchFamily="2" charset="-78"/>
              </a:rPr>
            </a:br>
            <a:r>
              <a:rPr lang="fa-IR" sz="5400" b="1" dirty="0" smtClean="0">
                <a:cs typeface="B Titr" panose="00000700000000000000" pitchFamily="2" charset="-78"/>
              </a:rPr>
              <a:t>بخش سوم:</a:t>
            </a:r>
            <a:br>
              <a:rPr lang="fa-IR" sz="5400" b="1" dirty="0" smtClean="0">
                <a:cs typeface="B Titr" panose="00000700000000000000" pitchFamily="2" charset="-78"/>
              </a:rPr>
            </a:br>
            <a:r>
              <a:rPr lang="en-US" sz="5400" dirty="0">
                <a:cs typeface="B Titr" panose="00000700000000000000" pitchFamily="2" charset="-78"/>
              </a:rPr>
              <a:t/>
            </a:r>
            <a:br>
              <a:rPr lang="en-US" sz="5400" dirty="0">
                <a:cs typeface="B Titr" panose="00000700000000000000" pitchFamily="2" charset="-78"/>
              </a:rPr>
            </a:br>
            <a:r>
              <a:rPr lang="fa-IR" sz="5400" b="1" dirty="0" smtClean="0">
                <a:solidFill>
                  <a:srgbClr val="00B050"/>
                </a:solidFill>
                <a:cs typeface="B Titr" panose="00000700000000000000" pitchFamily="2" charset="-78"/>
              </a:rPr>
              <a:t>فلزات غیر آهنی</a:t>
            </a:r>
            <a:br>
              <a:rPr lang="fa-IR" sz="5400" b="1" dirty="0" smtClean="0">
                <a:solidFill>
                  <a:srgbClr val="00B050"/>
                </a:solidFill>
                <a:cs typeface="B Titr" panose="00000700000000000000" pitchFamily="2" charset="-78"/>
              </a:rPr>
            </a:br>
            <a:r>
              <a:rPr lang="fa-IR" sz="1600" b="1" dirty="0" smtClean="0">
                <a:solidFill>
                  <a:srgbClr val="00B050"/>
                </a:solidFill>
                <a:cs typeface="B Titr" panose="00000700000000000000" pitchFamily="2" charset="-78"/>
              </a:rPr>
              <a:t>---------------------</a:t>
            </a:r>
            <a:r>
              <a:rPr lang="fa-IR" sz="5400" b="1" dirty="0" smtClean="0">
                <a:solidFill>
                  <a:srgbClr val="00B050"/>
                </a:solidFill>
                <a:cs typeface="B Titr" panose="00000700000000000000" pitchFamily="2" charset="-78"/>
              </a:rPr>
              <a:t/>
            </a:r>
            <a:br>
              <a:rPr lang="fa-IR" sz="5400" b="1" dirty="0" smtClean="0">
                <a:solidFill>
                  <a:srgbClr val="00B050"/>
                </a:solidFill>
                <a:cs typeface="B Titr" panose="00000700000000000000" pitchFamily="2" charset="-78"/>
              </a:rPr>
            </a:br>
            <a:r>
              <a:rPr lang="fa-IR" sz="3200" b="1" dirty="0" smtClean="0">
                <a:solidFill>
                  <a:srgbClr val="002060"/>
                </a:solidFill>
                <a:cs typeface="B Titr" panose="00000700000000000000" pitchFamily="2" charset="-78"/>
              </a:rPr>
              <a:t>(روی؛ مس؛ آلومینیم)</a:t>
            </a:r>
            <a:r>
              <a:rPr lang="en-US" sz="5400" dirty="0">
                <a:cs typeface="B Titr" panose="00000700000000000000" pitchFamily="2" charset="-78"/>
              </a:rPr>
              <a:t/>
            </a:r>
            <a:br>
              <a:rPr lang="en-US" sz="5400" dirty="0">
                <a:cs typeface="B Titr" panose="00000700000000000000" pitchFamily="2" charset="-78"/>
              </a:rPr>
            </a:br>
            <a:r>
              <a:rPr lang="fa-IR" sz="5400" b="1" dirty="0">
                <a:cs typeface="B Titr" panose="00000700000000000000" pitchFamily="2" charset="-78"/>
              </a:rPr>
              <a:t> </a:t>
            </a:r>
            <a:r>
              <a:rPr lang="en-US" sz="5400" dirty="0">
                <a:cs typeface="B Titr" panose="00000700000000000000" pitchFamily="2" charset="-78"/>
              </a:rPr>
              <a:t/>
            </a:r>
            <a:br>
              <a:rPr lang="en-US" sz="5400" dirty="0">
                <a:cs typeface="B Titr" panose="00000700000000000000" pitchFamily="2" charset="-78"/>
              </a:rPr>
            </a:br>
            <a:r>
              <a:rPr lang="fa-IR" sz="5400" b="1" dirty="0" smtClean="0">
                <a:solidFill>
                  <a:srgbClr val="00B050"/>
                </a:solidFill>
                <a:cs typeface="B Titr" panose="00000700000000000000" pitchFamily="2" charset="-78"/>
              </a:rPr>
              <a:t/>
            </a:r>
            <a:br>
              <a:rPr lang="fa-IR" sz="5400" b="1" dirty="0" smtClean="0">
                <a:solidFill>
                  <a:srgbClr val="00B050"/>
                </a:solidFill>
                <a:cs typeface="B Titr" panose="00000700000000000000" pitchFamily="2" charset="-78"/>
              </a:rPr>
            </a:br>
            <a:r>
              <a:rPr lang="en-US" sz="5400" dirty="0">
                <a:solidFill>
                  <a:srgbClr val="00B050"/>
                </a:solidFill>
                <a:cs typeface="B Titr" panose="00000700000000000000" pitchFamily="2" charset="-78"/>
              </a:rPr>
              <a:t/>
            </a:r>
            <a:br>
              <a:rPr lang="en-US" sz="5400" dirty="0">
                <a:solidFill>
                  <a:srgbClr val="00B050"/>
                </a:solidFill>
                <a:cs typeface="B Titr" panose="00000700000000000000" pitchFamily="2" charset="-78"/>
              </a:rPr>
            </a:br>
            <a:r>
              <a:rPr lang="en-US" sz="5400" dirty="0" smtClean="0">
                <a:solidFill>
                  <a:srgbClr val="00B050"/>
                </a:solidFill>
                <a:cs typeface="B Titr" panose="00000700000000000000" pitchFamily="2" charset="-78"/>
              </a:rPr>
              <a:t/>
            </a:r>
            <a:br>
              <a:rPr lang="en-US" sz="5400" dirty="0" smtClean="0">
                <a:solidFill>
                  <a:srgbClr val="00B050"/>
                </a:solidFill>
                <a:cs typeface="B Titr" panose="00000700000000000000" pitchFamily="2" charset="-78"/>
              </a:rPr>
            </a:br>
            <a:endParaRPr lang="en-US" sz="5400" dirty="0">
              <a:solidFill>
                <a:srgbClr val="00B050"/>
              </a:solidFill>
              <a:cs typeface="B Titr" panose="00000700000000000000" pitchFamily="2" charset="-78"/>
            </a:endParaRPr>
          </a:p>
        </p:txBody>
      </p:sp>
    </p:spTree>
    <p:extLst>
      <p:ext uri="{BB962C8B-B14F-4D97-AF65-F5344CB8AC3E}">
        <p14:creationId xmlns:p14="http://schemas.microsoft.com/office/powerpoint/2010/main" val="2990526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2925" y="596899"/>
            <a:ext cx="8915400" cy="6010729"/>
          </a:xfrm>
        </p:spPr>
        <p:txBody>
          <a:bodyPr>
            <a:noAutofit/>
          </a:bodyPr>
          <a:lstStyle/>
          <a:p>
            <a:pPr marL="0" lvl="0" indent="0" algn="just" rtl="1">
              <a:buNone/>
            </a:pPr>
            <a:r>
              <a:rPr lang="fa-IR" sz="2400" b="1" dirty="0" smtClean="0">
                <a:solidFill>
                  <a:srgbClr val="0070C0"/>
                </a:solidFill>
                <a:cs typeface="B Nazanin" panose="00000400000000000000" pitchFamily="2" charset="-78"/>
              </a:rPr>
              <a:t>روی </a:t>
            </a:r>
            <a:r>
              <a:rPr lang="fa-IR" sz="2400" b="1" dirty="0">
                <a:solidFill>
                  <a:srgbClr val="0070C0"/>
                </a:solidFill>
                <a:cs typeface="B Nazanin" panose="00000400000000000000" pitchFamily="2" charset="-78"/>
              </a:rPr>
              <a:t>(</a:t>
            </a:r>
            <a:r>
              <a:rPr lang="en-US" sz="2400" b="1" dirty="0">
                <a:solidFill>
                  <a:srgbClr val="0070C0"/>
                </a:solidFill>
                <a:cs typeface="B Nazanin" panose="00000400000000000000" pitchFamily="2" charset="-78"/>
              </a:rPr>
              <a:t>Zn</a:t>
            </a:r>
            <a:r>
              <a:rPr lang="fa-IR" sz="2400" b="1" dirty="0">
                <a:solidFill>
                  <a:srgbClr val="0070C0"/>
                </a:solidFill>
                <a:cs typeface="B Nazanin" panose="00000400000000000000" pitchFamily="2" charset="-78"/>
              </a:rPr>
              <a:t>)</a:t>
            </a:r>
            <a:endParaRPr lang="en-US" sz="2400" b="1" dirty="0">
              <a:solidFill>
                <a:srgbClr val="0070C0"/>
              </a:solidFill>
              <a:cs typeface="B Nazanin" panose="00000400000000000000" pitchFamily="2" charset="-78"/>
            </a:endParaRPr>
          </a:p>
          <a:p>
            <a:pPr algn="just" rtl="1"/>
            <a:r>
              <a:rPr lang="fa-IR" sz="2000" dirty="0">
                <a:cs typeface="B Nazanin" panose="00000400000000000000" pitchFamily="2" charset="-78"/>
              </a:rPr>
              <a:t>فلزی است سفید با ته رنگ آبی جلادار، که بر اثر رطوبت هوا تیره رنگ می شود. روی بعد از آهن، آلومینیم و مس، چهارمین فلز مورد استفاده در دنیا می باشد. فلزی نرم؛ چکش خوار و برای آبکاری فولاد استفاده می شود.</a:t>
            </a:r>
            <a:endParaRPr lang="en-US" sz="2000" dirty="0">
              <a:cs typeface="B Nazanin" panose="00000400000000000000" pitchFamily="2" charset="-78"/>
            </a:endParaRPr>
          </a:p>
          <a:p>
            <a:pPr marL="0" indent="0" algn="just" rtl="1">
              <a:buNone/>
            </a:pPr>
            <a:r>
              <a:rPr lang="fa-IR" sz="2400" b="1" dirty="0">
                <a:solidFill>
                  <a:srgbClr val="0070C0"/>
                </a:solidFill>
                <a:cs typeface="B Nazanin" panose="00000400000000000000" pitchFamily="2" charset="-78"/>
              </a:rPr>
              <a:t>تاریخچه:</a:t>
            </a:r>
            <a:endParaRPr lang="en-US" sz="2400" b="1" dirty="0">
              <a:solidFill>
                <a:srgbClr val="0070C0"/>
              </a:solidFill>
              <a:cs typeface="B Nazanin" panose="00000400000000000000" pitchFamily="2" charset="-78"/>
            </a:endParaRPr>
          </a:p>
          <a:p>
            <a:pPr algn="just" rtl="1"/>
            <a:r>
              <a:rPr lang="fa-IR" sz="2000" dirty="0">
                <a:cs typeface="B Nazanin" panose="00000400000000000000" pitchFamily="2" charset="-78"/>
              </a:rPr>
              <a:t>استفاده از آلیاژهای روی به قرن ها پیش بازمی گردد. حدود سی سال قبل از میلاد.</a:t>
            </a:r>
            <a:endParaRPr lang="en-US" sz="2000" dirty="0">
              <a:cs typeface="B Nazanin" panose="00000400000000000000" pitchFamily="2" charset="-78"/>
            </a:endParaRPr>
          </a:p>
          <a:p>
            <a:pPr lvl="0" algn="just" rtl="1"/>
            <a:r>
              <a:rPr lang="fa-IR" sz="2000" dirty="0">
                <a:cs typeface="B Nazanin" panose="00000400000000000000" pitchFamily="2" charset="-78"/>
              </a:rPr>
              <a:t>عیار روی در سنگ معدن ها حدود 3 تا 10% است و تغلیظ لازم است.</a:t>
            </a:r>
            <a:endParaRPr lang="en-US" sz="2000" dirty="0">
              <a:cs typeface="B Nazanin" panose="00000400000000000000" pitchFamily="2" charset="-78"/>
            </a:endParaRPr>
          </a:p>
          <a:p>
            <a:pPr algn="just" rtl="1"/>
            <a:r>
              <a:rPr lang="fa-IR" sz="2000" dirty="0">
                <a:cs typeface="B Nazanin" panose="00000400000000000000" pitchFamily="2" charset="-78"/>
              </a:rPr>
              <a:t>ابتدا کانی فلز روی، خُرد و آسیاب می شود. (در صورتی که همراه با سرب باشد به واحد فلوتاسیون منتقل می شود تا سرب آن جدا شود).</a:t>
            </a:r>
            <a:endParaRPr lang="en-US" sz="2000" dirty="0">
              <a:cs typeface="B Nazanin" panose="00000400000000000000" pitchFamily="2" charset="-78"/>
            </a:endParaRPr>
          </a:p>
          <a:p>
            <a:pPr marL="0" indent="0" algn="just" rtl="1">
              <a:buNone/>
            </a:pPr>
            <a:r>
              <a:rPr lang="fa-IR" sz="2400" b="1" dirty="0">
                <a:solidFill>
                  <a:srgbClr val="0070C0"/>
                </a:solidFill>
                <a:cs typeface="B Nazanin" panose="00000400000000000000" pitchFamily="2" charset="-78"/>
              </a:rPr>
              <a:t>کانی های روی: </a:t>
            </a:r>
            <a:r>
              <a:rPr lang="fa-IR" sz="2000" dirty="0">
                <a:cs typeface="B Nazanin" panose="00000400000000000000" pitchFamily="2" charset="-78"/>
              </a:rPr>
              <a:t>روی در طبیعت به صورت سولفید – اکسید – کربنات و سیلیکات می باشد</a:t>
            </a:r>
            <a:endParaRPr lang="en-US" sz="2000" dirty="0">
              <a:cs typeface="B Nazanin" panose="00000400000000000000" pitchFamily="2" charset="-78"/>
            </a:endParaRPr>
          </a:p>
          <a:p>
            <a:pPr lvl="0" algn="just" rtl="1"/>
            <a:r>
              <a:rPr lang="fa-IR" sz="2000" dirty="0">
                <a:cs typeface="B Nazanin" panose="00000400000000000000" pitchFamily="2" charset="-78"/>
              </a:rPr>
              <a:t>اسفالریت (بلاند) </a:t>
            </a:r>
            <a:r>
              <a:rPr lang="en-US" sz="2000" dirty="0" err="1">
                <a:cs typeface="B Nazanin" panose="00000400000000000000" pitchFamily="2" charset="-78"/>
              </a:rPr>
              <a:t>ZnS</a:t>
            </a:r>
            <a:endParaRPr lang="en-US" sz="2000" dirty="0">
              <a:cs typeface="B Nazanin" panose="00000400000000000000" pitchFamily="2" charset="-78"/>
            </a:endParaRPr>
          </a:p>
          <a:p>
            <a:pPr lvl="0" algn="just" rtl="1"/>
            <a:r>
              <a:rPr lang="fa-IR" sz="2000" dirty="0">
                <a:cs typeface="B Nazanin" panose="00000400000000000000" pitchFamily="2" charset="-78"/>
              </a:rPr>
              <a:t>اسمیت زونیت (کالامین) </a:t>
            </a:r>
            <a:r>
              <a:rPr lang="en-US" sz="2000" dirty="0">
                <a:cs typeface="B Nazanin" panose="00000400000000000000" pitchFamily="2" charset="-78"/>
              </a:rPr>
              <a:t>ZnCO</a:t>
            </a:r>
            <a:r>
              <a:rPr lang="en-US" sz="2000" baseline="-25000" dirty="0">
                <a:cs typeface="B Nazanin" panose="00000400000000000000" pitchFamily="2" charset="-78"/>
              </a:rPr>
              <a:t>3</a:t>
            </a:r>
          </a:p>
          <a:p>
            <a:pPr lvl="0" algn="just" rtl="1"/>
            <a:r>
              <a:rPr lang="fa-IR" sz="2000" dirty="0">
                <a:cs typeface="B Nazanin" panose="00000400000000000000" pitchFamily="2" charset="-78"/>
              </a:rPr>
              <a:t>زنسیت (زنکیت) </a:t>
            </a:r>
            <a:r>
              <a:rPr lang="en-US" sz="2000" dirty="0" err="1">
                <a:cs typeface="B Nazanin" panose="00000400000000000000" pitchFamily="2" charset="-78"/>
              </a:rPr>
              <a:t>ZnO</a:t>
            </a:r>
            <a:endParaRPr lang="en-US" sz="2000" dirty="0">
              <a:cs typeface="B Nazanin" panose="00000400000000000000" pitchFamily="2" charset="-78"/>
            </a:endParaRPr>
          </a:p>
          <a:p>
            <a:pPr lvl="0" algn="just" rtl="1"/>
            <a:r>
              <a:rPr lang="fa-IR" sz="2000" dirty="0">
                <a:cs typeface="B Nazanin" panose="00000400000000000000" pitchFamily="2" charset="-78"/>
              </a:rPr>
              <a:t>همی مورفیت </a:t>
            </a:r>
            <a:r>
              <a:rPr lang="en-US" sz="2000" dirty="0">
                <a:cs typeface="B Nazanin" panose="00000400000000000000" pitchFamily="2" charset="-78"/>
              </a:rPr>
              <a:t>Zn</a:t>
            </a:r>
            <a:r>
              <a:rPr lang="en-US" sz="2000" baseline="-25000" dirty="0">
                <a:cs typeface="B Nazanin" panose="00000400000000000000" pitchFamily="2" charset="-78"/>
              </a:rPr>
              <a:t>4</a:t>
            </a:r>
            <a:r>
              <a:rPr lang="en-US" sz="2000" dirty="0">
                <a:cs typeface="B Nazanin" panose="00000400000000000000" pitchFamily="2" charset="-78"/>
              </a:rPr>
              <a:t>Si</a:t>
            </a:r>
            <a:r>
              <a:rPr lang="en-US" sz="2000" baseline="-25000" dirty="0">
                <a:cs typeface="B Nazanin" panose="00000400000000000000" pitchFamily="2" charset="-78"/>
              </a:rPr>
              <a:t>2</a:t>
            </a:r>
            <a:r>
              <a:rPr lang="en-US" sz="2000" dirty="0">
                <a:cs typeface="B Nazanin" panose="00000400000000000000" pitchFamily="2" charset="-78"/>
              </a:rPr>
              <a:t>O7(OH)</a:t>
            </a:r>
          </a:p>
          <a:p>
            <a:pPr algn="just" rtl="1"/>
            <a:endParaRPr lang="en-US" sz="2000" dirty="0">
              <a:cs typeface="B Nazanin" panose="00000400000000000000" pitchFamily="2" charset="-78"/>
            </a:endParaRPr>
          </a:p>
        </p:txBody>
      </p:sp>
    </p:spTree>
    <p:extLst>
      <p:ext uri="{BB962C8B-B14F-4D97-AF65-F5344CB8AC3E}">
        <p14:creationId xmlns:p14="http://schemas.microsoft.com/office/powerpoint/2010/main" val="449877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up)">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up)">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up)">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up)">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up)">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wipe(up)">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2925" y="596899"/>
            <a:ext cx="8915400" cy="6010729"/>
          </a:xfrm>
        </p:spPr>
        <p:txBody>
          <a:bodyPr>
            <a:noAutofit/>
          </a:bodyPr>
          <a:lstStyle/>
          <a:p>
            <a:pPr marL="0" indent="0" algn="just" rtl="1">
              <a:buNone/>
            </a:pPr>
            <a:r>
              <a:rPr lang="fa-IR" sz="2400" b="1" dirty="0" smtClean="0">
                <a:solidFill>
                  <a:srgbClr val="0070C0"/>
                </a:solidFill>
                <a:cs typeface="B Nazanin" panose="00000400000000000000" pitchFamily="2" charset="-78"/>
              </a:rPr>
              <a:t>تهیۀ </a:t>
            </a:r>
            <a:r>
              <a:rPr lang="fa-IR" sz="2400" b="1" dirty="0">
                <a:solidFill>
                  <a:srgbClr val="0070C0"/>
                </a:solidFill>
                <a:cs typeface="B Nazanin" panose="00000400000000000000" pitchFamily="2" charset="-78"/>
              </a:rPr>
              <a:t>روی: (روش هیدورمتالوژی</a:t>
            </a:r>
            <a:r>
              <a:rPr lang="fa-IR" sz="2400" b="1" dirty="0" smtClean="0">
                <a:solidFill>
                  <a:srgbClr val="0070C0"/>
                </a:solidFill>
                <a:cs typeface="B Nazanin" panose="00000400000000000000" pitchFamily="2" charset="-78"/>
              </a:rPr>
              <a:t>)</a:t>
            </a:r>
            <a:endParaRPr lang="en-US" sz="2400" b="1" dirty="0" smtClean="0">
              <a:solidFill>
                <a:srgbClr val="0070C0"/>
              </a:solidFill>
              <a:cs typeface="B Nazanin" panose="00000400000000000000" pitchFamily="2" charset="-78"/>
            </a:endParaRPr>
          </a:p>
          <a:p>
            <a:pPr marL="0" indent="0" algn="just" rtl="1">
              <a:buNone/>
            </a:pPr>
            <a:endParaRPr lang="en-US" sz="2400" b="1" dirty="0">
              <a:solidFill>
                <a:srgbClr val="0070C0"/>
              </a:solidFill>
              <a:cs typeface="B Nazanin" panose="00000400000000000000" pitchFamily="2" charset="-78"/>
            </a:endParaRPr>
          </a:p>
          <a:p>
            <a:pPr lvl="0" algn="just" rtl="1"/>
            <a:r>
              <a:rPr lang="fa-IR" sz="2000" dirty="0">
                <a:cs typeface="B Nazanin" panose="00000400000000000000" pitchFamily="2" charset="-78"/>
              </a:rPr>
              <a:t>سنگ معدن روی پس از آب کردن در سولفوریک اسید (</a:t>
            </a:r>
            <a:r>
              <a:rPr lang="en-US" sz="2000" dirty="0">
                <a:cs typeface="B Nazanin" panose="00000400000000000000" pitchFamily="2" charset="-78"/>
              </a:rPr>
              <a:t>leaching</a:t>
            </a:r>
            <a:r>
              <a:rPr lang="fa-IR" sz="2000" dirty="0">
                <a:cs typeface="B Nazanin" panose="00000400000000000000" pitchFamily="2" charset="-78"/>
              </a:rPr>
              <a:t>) حل می کنند. بیشتر روی به صورت روی سولفات درمی آید.</a:t>
            </a:r>
            <a:endParaRPr lang="en-US" sz="2000" dirty="0">
              <a:cs typeface="B Nazanin" panose="00000400000000000000" pitchFamily="2" charset="-78"/>
            </a:endParaRPr>
          </a:p>
          <a:p>
            <a:pPr lvl="0" algn="just" rtl="1"/>
            <a:r>
              <a:rPr lang="fa-IR" sz="2000" dirty="0">
                <a:cs typeface="B Nazanin" panose="00000400000000000000" pitchFamily="2" charset="-78"/>
              </a:rPr>
              <a:t>تصفیه یا خالص سازی (</a:t>
            </a:r>
            <a:r>
              <a:rPr lang="en-US" sz="2000" dirty="0">
                <a:cs typeface="B Nazanin" panose="00000400000000000000" pitchFamily="2" charset="-78"/>
              </a:rPr>
              <a:t>purification</a:t>
            </a:r>
            <a:r>
              <a:rPr lang="fa-IR" sz="2000" dirty="0">
                <a:cs typeface="B Nazanin" panose="00000400000000000000" pitchFamily="2" charset="-78"/>
              </a:rPr>
              <a:t>): عناصر مزاحم که به همراه روی به صورت محلول در می آیند را حذف می کنند (با افزودن مواد خالص)</a:t>
            </a:r>
            <a:endParaRPr lang="en-US" sz="2000" dirty="0">
              <a:cs typeface="B Nazanin" panose="00000400000000000000" pitchFamily="2" charset="-78"/>
            </a:endParaRPr>
          </a:p>
          <a:p>
            <a:pPr lvl="0" algn="just" rtl="1"/>
            <a:r>
              <a:rPr lang="fa-IR" sz="2000" dirty="0">
                <a:cs typeface="B Nazanin" panose="00000400000000000000" pitchFamily="2" charset="-78"/>
              </a:rPr>
              <a:t>تولید ورق روی یا الکتروینینگ (</a:t>
            </a:r>
            <a:r>
              <a:rPr lang="en-US" sz="2000" dirty="0">
                <a:cs typeface="B Nazanin" panose="00000400000000000000" pitchFamily="2" charset="-78"/>
              </a:rPr>
              <a:t>Electro</a:t>
            </a:r>
            <a:r>
              <a:rPr lang="ru-RU" sz="2000" dirty="0">
                <a:cs typeface="B Nazanin" panose="00000400000000000000" pitchFamily="2" charset="-78"/>
              </a:rPr>
              <a:t>-</a:t>
            </a:r>
            <a:r>
              <a:rPr lang="en-US" sz="2000" dirty="0">
                <a:cs typeface="B Nazanin" panose="00000400000000000000" pitchFamily="2" charset="-78"/>
              </a:rPr>
              <a:t>wining</a:t>
            </a:r>
            <a:r>
              <a:rPr lang="fa-IR" sz="2000" dirty="0">
                <a:cs typeface="B Nazanin" panose="00000400000000000000" pitchFamily="2" charset="-78"/>
              </a:rPr>
              <a:t>): با عبور الکتریسیته، سولفات روی تجزیه شده و روی موجود در محلول به صفحۀ کاتد می نشیند</a:t>
            </a:r>
            <a:endParaRPr lang="en-US" sz="2000" dirty="0">
              <a:cs typeface="B Nazanin" panose="00000400000000000000" pitchFamily="2" charset="-78"/>
            </a:endParaRPr>
          </a:p>
          <a:p>
            <a:pPr lvl="0" algn="just" rtl="1"/>
            <a:r>
              <a:rPr lang="fa-IR" sz="2000" dirty="0">
                <a:cs typeface="B Nazanin" panose="00000400000000000000" pitchFamily="2" charset="-78"/>
              </a:rPr>
              <a:t>ذوب و ریخته گری یا تولید شمش روی (</a:t>
            </a:r>
            <a:r>
              <a:rPr lang="en-US" sz="2000" dirty="0">
                <a:cs typeface="B Nazanin" panose="00000400000000000000" pitchFamily="2" charset="-78"/>
              </a:rPr>
              <a:t>Smelting</a:t>
            </a:r>
            <a:r>
              <a:rPr lang="fa-IR" sz="2000" dirty="0">
                <a:cs typeface="B Nazanin" panose="00000400000000000000" pitchFamily="2" charset="-78"/>
              </a:rPr>
              <a:t>)</a:t>
            </a:r>
            <a:endParaRPr lang="en-US" sz="2000" dirty="0">
              <a:cs typeface="B Nazanin" panose="00000400000000000000" pitchFamily="2" charset="-78"/>
            </a:endParaRPr>
          </a:p>
          <a:p>
            <a:pPr algn="just" rtl="1"/>
            <a:r>
              <a:rPr lang="fa-IR" sz="2000" dirty="0">
                <a:cs typeface="B Nazanin" panose="00000400000000000000" pitchFamily="2" charset="-78"/>
              </a:rPr>
              <a:t>ورقه های روی استحصال شده از واحد الکترولیز، به درون کوره های ذوب ریخته می شوند و پس از ذوب شدن، مذاب حاصل را در قالب های ریخته گری می ریزند و پس از سرد شدن به صورت شمش از قالب ها خارج و بسته بندی و روانۀ بازار مصرف می کنند.</a:t>
            </a:r>
            <a:endParaRPr lang="en-US" sz="2000" dirty="0">
              <a:cs typeface="B Nazanin" panose="00000400000000000000" pitchFamily="2" charset="-78"/>
            </a:endParaRPr>
          </a:p>
          <a:p>
            <a:pPr algn="just" rtl="1"/>
            <a:endParaRPr lang="en-US" sz="2000" dirty="0">
              <a:cs typeface="B Nazanin" panose="00000400000000000000" pitchFamily="2" charset="-78"/>
            </a:endParaRPr>
          </a:p>
          <a:p>
            <a:pPr marL="0" indent="0" algn="just" rtl="1">
              <a:buNone/>
            </a:pPr>
            <a:endParaRPr lang="en-US" sz="2000" dirty="0">
              <a:cs typeface="B Nazanin" panose="00000400000000000000" pitchFamily="2" charset="-78"/>
            </a:endParaRPr>
          </a:p>
        </p:txBody>
      </p:sp>
    </p:spTree>
    <p:extLst>
      <p:ext uri="{BB962C8B-B14F-4D97-AF65-F5344CB8AC3E}">
        <p14:creationId xmlns:p14="http://schemas.microsoft.com/office/powerpoint/2010/main" val="19591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up)">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up)">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up)">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up)">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b="1" dirty="0" smtClean="0">
                <a:solidFill>
                  <a:srgbClr val="FF0000"/>
                </a:solidFill>
                <a:cs typeface="B Nazanin" panose="00000400000000000000" pitchFamily="2" charset="-78"/>
              </a:rPr>
              <a:t>فصول</a:t>
            </a:r>
            <a:r>
              <a:rPr lang="en-US" dirty="0" smtClean="0">
                <a:solidFill>
                  <a:srgbClr val="FF0000"/>
                </a:solidFill>
                <a:cs typeface="B Nazanin" panose="00000400000000000000" pitchFamily="2" charset="-78"/>
              </a:rPr>
              <a:t/>
            </a:r>
            <a:br>
              <a:rPr lang="en-US" dirty="0" smtClean="0">
                <a:solidFill>
                  <a:srgbClr val="FF0000"/>
                </a:solidFill>
                <a:cs typeface="B Nazanin" panose="00000400000000000000" pitchFamily="2" charset="-78"/>
              </a:rPr>
            </a:br>
            <a:endParaRPr lang="en-US" dirty="0">
              <a:solidFill>
                <a:srgbClr val="FF0000"/>
              </a:solidFill>
              <a:cs typeface="B Nazanin" panose="00000400000000000000" pitchFamily="2" charset="-78"/>
            </a:endParaRPr>
          </a:p>
        </p:txBody>
      </p:sp>
      <p:sp>
        <p:nvSpPr>
          <p:cNvPr id="3" name="Content Placeholder 2"/>
          <p:cNvSpPr>
            <a:spLocks noGrp="1"/>
          </p:cNvSpPr>
          <p:nvPr>
            <p:ph idx="1"/>
          </p:nvPr>
        </p:nvSpPr>
        <p:spPr>
          <a:xfrm>
            <a:off x="2592925" y="1956952"/>
            <a:ext cx="8915400" cy="4121729"/>
          </a:xfrm>
        </p:spPr>
        <p:txBody>
          <a:bodyPr>
            <a:noAutofit/>
          </a:bodyPr>
          <a:lstStyle/>
          <a:p>
            <a:pPr algn="just" rtl="1"/>
            <a:r>
              <a:rPr lang="fa-IR" sz="2400" dirty="0">
                <a:cs typeface="B Nazanin" panose="00000400000000000000" pitchFamily="2" charset="-78"/>
              </a:rPr>
              <a:t>1) صنایع </a:t>
            </a:r>
            <a:r>
              <a:rPr lang="fa-IR" sz="2400" dirty="0" smtClean="0">
                <a:cs typeface="B Nazanin" panose="00000400000000000000" pitchFamily="2" charset="-78"/>
              </a:rPr>
              <a:t>گوگرد</a:t>
            </a:r>
            <a:endParaRPr lang="en-US" sz="2400" dirty="0" smtClean="0">
              <a:cs typeface="B Nazanin" panose="00000400000000000000" pitchFamily="2" charset="-78"/>
            </a:endParaRPr>
          </a:p>
          <a:p>
            <a:pPr algn="just" rtl="1"/>
            <a:r>
              <a:rPr lang="fa-IR" sz="2400" dirty="0">
                <a:cs typeface="B Nazanin" panose="00000400000000000000" pitchFamily="2" charset="-78"/>
              </a:rPr>
              <a:t>2) صنایع آهن </a:t>
            </a:r>
            <a:endParaRPr lang="en-US" sz="2400" dirty="0">
              <a:cs typeface="B Nazanin" panose="00000400000000000000" pitchFamily="2" charset="-78"/>
            </a:endParaRPr>
          </a:p>
          <a:p>
            <a:pPr algn="just" rtl="1"/>
            <a:r>
              <a:rPr lang="fa-IR" sz="2400" dirty="0">
                <a:cs typeface="B Nazanin" panose="00000400000000000000" pitchFamily="2" charset="-78"/>
              </a:rPr>
              <a:t>3) صنایع غیرآهنی (روی، مس، آلومینیم)</a:t>
            </a:r>
            <a:endParaRPr lang="en-US" sz="2400" dirty="0">
              <a:cs typeface="B Nazanin" panose="00000400000000000000" pitchFamily="2" charset="-78"/>
            </a:endParaRPr>
          </a:p>
          <a:p>
            <a:pPr algn="just" rtl="1"/>
            <a:r>
              <a:rPr lang="fa-IR" sz="2400" dirty="0">
                <a:cs typeface="B Nazanin" panose="00000400000000000000" pitchFamily="2" charset="-78"/>
              </a:rPr>
              <a:t>4) صنایع کودشیمیایی</a:t>
            </a:r>
            <a:endParaRPr lang="en-US" sz="2400" dirty="0">
              <a:cs typeface="B Nazanin" panose="00000400000000000000" pitchFamily="2" charset="-78"/>
            </a:endParaRPr>
          </a:p>
          <a:p>
            <a:pPr algn="just" rtl="1"/>
            <a:r>
              <a:rPr lang="fa-IR" sz="2400" dirty="0">
                <a:cs typeface="B Nazanin" panose="00000400000000000000" pitchFamily="2" charset="-78"/>
              </a:rPr>
              <a:t>5) صنایع دارویی </a:t>
            </a:r>
            <a:r>
              <a:rPr lang="fa-IR" sz="2400" dirty="0" smtClean="0">
                <a:cs typeface="B Nazanin" panose="00000400000000000000" pitchFamily="2" charset="-78"/>
              </a:rPr>
              <a:t>و</a:t>
            </a:r>
            <a:r>
              <a:rPr lang="en-US" sz="2400" dirty="0" smtClean="0">
                <a:cs typeface="B Nazanin" panose="00000400000000000000" pitchFamily="2" charset="-78"/>
              </a:rPr>
              <a:t> </a:t>
            </a:r>
            <a:r>
              <a:rPr lang="fa-IR" sz="2400" dirty="0" smtClean="0">
                <a:cs typeface="B Nazanin" panose="00000400000000000000" pitchFamily="2" charset="-78"/>
              </a:rPr>
              <a:t>بیوتکنولوژی</a:t>
            </a:r>
            <a:endParaRPr lang="en-US" sz="2400" dirty="0">
              <a:cs typeface="B Nazanin" panose="00000400000000000000" pitchFamily="2" charset="-78"/>
            </a:endParaRPr>
          </a:p>
          <a:p>
            <a:pPr algn="just" rtl="1"/>
            <a:r>
              <a:rPr lang="fa-IR" sz="2400" dirty="0">
                <a:cs typeface="B Nazanin" panose="00000400000000000000" pitchFamily="2" charset="-78"/>
              </a:rPr>
              <a:t>6) صنایع صابون و دترجنت ها</a:t>
            </a:r>
            <a:endParaRPr lang="en-US" sz="2400" dirty="0">
              <a:cs typeface="B Nazanin" panose="00000400000000000000" pitchFamily="2" charset="-78"/>
            </a:endParaRPr>
          </a:p>
          <a:p>
            <a:pPr algn="just" rtl="1"/>
            <a:r>
              <a:rPr lang="fa-IR" sz="2400" dirty="0">
                <a:cs typeface="B Nazanin" panose="00000400000000000000" pitchFamily="2" charset="-78"/>
              </a:rPr>
              <a:t>7) صنایع </a:t>
            </a:r>
            <a:r>
              <a:rPr lang="fa-IR" sz="2400" dirty="0" smtClean="0">
                <a:cs typeface="B Nazanin" panose="00000400000000000000" pitchFamily="2" charset="-78"/>
              </a:rPr>
              <a:t>نفت</a:t>
            </a:r>
          </a:p>
          <a:p>
            <a:pPr algn="just" rtl="1"/>
            <a:r>
              <a:rPr lang="fa-IR" sz="2400" dirty="0" smtClean="0">
                <a:cs typeface="B Nazanin" panose="00000400000000000000" pitchFamily="2" charset="-78"/>
              </a:rPr>
              <a:t>8) صنایع پتروشیمی و پلیمر</a:t>
            </a:r>
            <a:endParaRPr lang="en-US" sz="2400" dirty="0">
              <a:cs typeface="B Nazanin" panose="00000400000000000000" pitchFamily="2" charset="-78"/>
            </a:endParaRPr>
          </a:p>
          <a:p>
            <a:pPr algn="just" rtl="1"/>
            <a:r>
              <a:rPr lang="fa-IR" sz="2400" smtClean="0">
                <a:cs typeface="B Nazanin" panose="00000400000000000000" pitchFamily="2" charset="-78"/>
              </a:rPr>
              <a:t>9) </a:t>
            </a:r>
            <a:r>
              <a:rPr lang="fa-IR" sz="2400" dirty="0">
                <a:cs typeface="B Nazanin" panose="00000400000000000000" pitchFamily="2" charset="-78"/>
              </a:rPr>
              <a:t>صنایع غذایی</a:t>
            </a:r>
            <a:endParaRPr lang="en-US" sz="2400" dirty="0">
              <a:cs typeface="B Nazanin" panose="00000400000000000000" pitchFamily="2" charset="-78"/>
            </a:endParaRPr>
          </a:p>
          <a:p>
            <a:pPr marL="0" indent="0" algn="just" rtl="1">
              <a:buNone/>
            </a:pPr>
            <a:endParaRPr lang="en-US" sz="2400" dirty="0" smtClean="0">
              <a:cs typeface="B Nazanin" panose="00000400000000000000" pitchFamily="2" charset="-78"/>
            </a:endParaRPr>
          </a:p>
        </p:txBody>
      </p:sp>
    </p:spTree>
    <p:extLst>
      <p:ext uri="{BB962C8B-B14F-4D97-AF65-F5344CB8AC3E}">
        <p14:creationId xmlns:p14="http://schemas.microsoft.com/office/powerpoint/2010/main" val="1488135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5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right)">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50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right)">
                                      <p:cBhvr>
                                        <p:cTn id="17" dur="1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50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right)">
                                      <p:cBhvr>
                                        <p:cTn id="22" dur="1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50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right)">
                                      <p:cBhvr>
                                        <p:cTn id="27" dur="1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50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right)">
                                      <p:cBhvr>
                                        <p:cTn id="32" dur="1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50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right)">
                                      <p:cBhvr>
                                        <p:cTn id="37" dur="1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50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right)">
                                      <p:cBhvr>
                                        <p:cTn id="42" dur="10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50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wipe(right)">
                                      <p:cBhvr>
                                        <p:cTn id="47" dur="10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50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wipe(right)">
                                      <p:cBhvr>
                                        <p:cTn id="52"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92925" y="596899"/>
                <a:ext cx="8915400" cy="6010729"/>
              </a:xfrm>
            </p:spPr>
            <p:txBody>
              <a:bodyPr>
                <a:noAutofit/>
              </a:bodyPr>
              <a:lstStyle/>
              <a:p>
                <a:pPr marL="0" indent="0" algn="just" rtl="1">
                  <a:buNone/>
                </a:pPr>
                <a:endParaRPr lang="en-US" sz="2000" dirty="0">
                  <a:cs typeface="B Nazanin" panose="00000400000000000000" pitchFamily="2" charset="-78"/>
                </a:endParaRPr>
              </a:p>
              <a:p>
                <a:pPr algn="just"/>
                <a:r>
                  <a:rPr lang="en-US" sz="2000" dirty="0"/>
                  <a:t>Zn</a:t>
                </a:r>
                <a:r>
                  <a:rPr lang="en-US" sz="2000" baseline="30000" dirty="0"/>
                  <a:t>2+</a:t>
                </a:r>
                <a:r>
                  <a:rPr lang="en-US" sz="2000" baseline="-25000" dirty="0"/>
                  <a:t>(</a:t>
                </a:r>
                <a:r>
                  <a:rPr lang="en-US" sz="2000" baseline="-25000" dirty="0" err="1"/>
                  <a:t>aq</a:t>
                </a:r>
                <a:r>
                  <a:rPr lang="en-US" sz="2000" baseline="-25000" dirty="0"/>
                  <a:t>)</a:t>
                </a:r>
                <a:r>
                  <a:rPr lang="en-US" sz="2000" dirty="0"/>
                  <a:t> + 2e</a:t>
                </a:r>
                <a:r>
                  <a:rPr lang="en-US" sz="2000" baseline="30000" dirty="0"/>
                  <a:t>- </a:t>
                </a:r>
                <a14:m>
                  <m:oMath xmlns:m="http://schemas.openxmlformats.org/officeDocument/2006/math">
                    <m:r>
                      <a:rPr lang="en-US" sz="2000" i="1">
                        <a:latin typeface="Cambria Math" panose="02040503050406030204" pitchFamily="18" charset="0"/>
                      </a:rPr>
                      <m:t>→</m:t>
                    </m:r>
                  </m:oMath>
                </a14:m>
                <a:r>
                  <a:rPr lang="en-US" sz="2000" dirty="0"/>
                  <a:t> Zn   (-0.76)  </a:t>
                </a:r>
                <a:r>
                  <a:rPr lang="fa-IR" sz="2000" dirty="0"/>
                  <a:t>کاهش</a:t>
                </a:r>
                <a:endParaRPr lang="en-US" sz="2000" dirty="0"/>
              </a:p>
              <a:p>
                <a:pPr algn="just"/>
                <a:r>
                  <a:rPr lang="en-US" sz="2000" dirty="0"/>
                  <a:t>SO</a:t>
                </a:r>
                <a:r>
                  <a:rPr lang="en-US" sz="2000" baseline="-25000" dirty="0"/>
                  <a:t>4</a:t>
                </a:r>
                <a:r>
                  <a:rPr lang="en-US" sz="2000" baseline="30000" dirty="0"/>
                  <a:t>2-</a:t>
                </a:r>
                <a:r>
                  <a:rPr lang="en-US" sz="2000" dirty="0"/>
                  <a:t> + 4H</a:t>
                </a:r>
                <a:r>
                  <a:rPr lang="en-US" sz="2000" baseline="30000" dirty="0"/>
                  <a:t>+</a:t>
                </a:r>
                <a:r>
                  <a:rPr lang="en-US" sz="2000" dirty="0"/>
                  <a:t> + 2e</a:t>
                </a:r>
                <a:r>
                  <a:rPr lang="en-US" sz="2000" baseline="30000" dirty="0"/>
                  <a:t>-</a:t>
                </a:r>
                <a:r>
                  <a:rPr lang="en-US" sz="2000" dirty="0"/>
                  <a:t> </a:t>
                </a:r>
                <a14:m>
                  <m:oMath xmlns:m="http://schemas.openxmlformats.org/officeDocument/2006/math">
                    <m:r>
                      <a:rPr lang="en-US" sz="2000" i="1">
                        <a:latin typeface="Cambria Math" panose="02040503050406030204" pitchFamily="18" charset="0"/>
                      </a:rPr>
                      <m:t>→</m:t>
                    </m:r>
                  </m:oMath>
                </a14:m>
                <a:endParaRPr lang="en-US" sz="2000" dirty="0"/>
              </a:p>
              <a:p>
                <a:pPr algn="just"/>
                <a:r>
                  <a:rPr lang="en-US" sz="2000" dirty="0"/>
                  <a:t>S</a:t>
                </a:r>
                <a:r>
                  <a:rPr lang="en-US" sz="2000" baseline="30000" dirty="0"/>
                  <a:t>2-</a:t>
                </a:r>
                <a14:m>
                  <m:oMath xmlns:m="http://schemas.openxmlformats.org/officeDocument/2006/math">
                    <m:r>
                      <a:rPr lang="en-US" sz="2000" i="1">
                        <a:latin typeface="Cambria Math" panose="02040503050406030204" pitchFamily="18" charset="0"/>
                      </a:rPr>
                      <m:t>→</m:t>
                    </m:r>
                  </m:oMath>
                </a14:m>
                <a:r>
                  <a:rPr lang="en-US" sz="2000" dirty="0"/>
                  <a:t> S + </a:t>
                </a:r>
                <a:r>
                  <a:rPr lang="en-US" sz="2000" dirty="0">
                    <a:cs typeface="B Nazanin" panose="00000400000000000000" pitchFamily="2" charset="-78"/>
                  </a:rPr>
                  <a:t>2e</a:t>
                </a:r>
                <a:r>
                  <a:rPr lang="en-US" sz="2000" baseline="30000" dirty="0">
                    <a:cs typeface="B Nazanin" panose="00000400000000000000" pitchFamily="2" charset="-78"/>
                  </a:rPr>
                  <a:t>-</a:t>
                </a:r>
                <a:r>
                  <a:rPr lang="en-US" sz="2000" dirty="0">
                    <a:cs typeface="B Nazanin" panose="00000400000000000000" pitchFamily="2" charset="-78"/>
                  </a:rPr>
                  <a:t>     (+0.508) </a:t>
                </a:r>
                <a:r>
                  <a:rPr lang="fa-IR" sz="2000" dirty="0" smtClean="0">
                    <a:cs typeface="B Nazanin" panose="00000400000000000000" pitchFamily="2" charset="-78"/>
                  </a:rPr>
                  <a:t>اکسایش</a:t>
                </a:r>
                <a:endParaRPr lang="en-US" sz="2000" dirty="0">
                  <a:cs typeface="B Nazanin" panose="00000400000000000000" pitchFamily="2" charset="-78"/>
                </a:endParaRPr>
              </a:p>
              <a:p>
                <a:pPr lvl="0" algn="just" rtl="1"/>
                <a:r>
                  <a:rPr lang="fa-IR" sz="2000" dirty="0">
                    <a:cs typeface="B Nazanin" panose="00000400000000000000" pitchFamily="2" charset="-78"/>
                  </a:rPr>
                  <a:t>بیشترین کاربرد روی در جهان (44% در جهان) صرف صنایع گالوانیزه می شود.</a:t>
                </a:r>
                <a:endParaRPr lang="en-US" sz="2000" dirty="0">
                  <a:cs typeface="B Nazanin" panose="00000400000000000000" pitchFamily="2" charset="-78"/>
                </a:endParaRPr>
              </a:p>
              <a:p>
                <a:pPr lvl="0" algn="just" rtl="1"/>
                <a:r>
                  <a:rPr lang="fa-IR" sz="2000" dirty="0">
                    <a:cs typeface="B Nazanin" panose="00000400000000000000" pitchFamily="2" charset="-78"/>
                  </a:rPr>
                  <a:t>صنایع برنج و ریخته گری (تولید آلیاژها)</a:t>
                </a:r>
                <a:endParaRPr lang="en-US" sz="2000" dirty="0">
                  <a:cs typeface="B Nazanin" panose="00000400000000000000" pitchFamily="2" charset="-78"/>
                </a:endParaRPr>
              </a:p>
              <a:p>
                <a:pPr lvl="0" algn="just" rtl="1"/>
                <a:r>
                  <a:rPr lang="fa-IR" sz="2000" dirty="0">
                    <a:cs typeface="B Nazanin" panose="00000400000000000000" pitchFamily="2" charset="-78"/>
                  </a:rPr>
                  <a:t>صنایع اتومبیل سازی: به عنوان بخشی از مخازن باتری ها – در قالب های ریخته گری – دزدگیر و قفل ها و اجزای مکانیکی و برقی</a:t>
                </a:r>
                <a:endParaRPr lang="en-US" sz="2000" dirty="0">
                  <a:cs typeface="B Nazanin" panose="00000400000000000000" pitchFamily="2" charset="-78"/>
                </a:endParaRPr>
              </a:p>
              <a:p>
                <a:pPr lvl="0" algn="just" rtl="1"/>
                <a:r>
                  <a:rPr lang="fa-IR" sz="2000" dirty="0">
                    <a:cs typeface="B Nazanin" panose="00000400000000000000" pitchFamily="2" charset="-78"/>
                  </a:rPr>
                  <a:t>روی اکسید (</a:t>
                </a:r>
                <a:r>
                  <a:rPr lang="en-US" sz="2000" dirty="0" err="1">
                    <a:cs typeface="B Nazanin" panose="00000400000000000000" pitchFamily="2" charset="-78"/>
                  </a:rPr>
                  <a:t>ZnO</a:t>
                </a:r>
                <a:r>
                  <a:rPr lang="fa-IR" sz="2000" dirty="0">
                    <a:cs typeface="B Nazanin" panose="00000400000000000000" pitchFamily="2" charset="-78"/>
                  </a:rPr>
                  <a:t>): رنگدانۀ رنگ سفید – در صنعت ساینده ها – به صورت ورقه در بدنۀ باتری خشک</a:t>
                </a:r>
                <a:endParaRPr lang="en-US" sz="2000" dirty="0">
                  <a:cs typeface="B Nazanin" panose="00000400000000000000" pitchFamily="2" charset="-78"/>
                </a:endParaRPr>
              </a:p>
              <a:p>
                <a:pPr lvl="0" algn="just" rtl="1"/>
                <a:r>
                  <a:rPr lang="fa-IR" sz="2000" dirty="0">
                    <a:cs typeface="B Nazanin" panose="00000400000000000000" pitchFamily="2" charset="-78"/>
                  </a:rPr>
                  <a:t>روی کلرید (</a:t>
                </a:r>
                <a:r>
                  <a:rPr lang="en-US" sz="2000" dirty="0" err="1">
                    <a:cs typeface="B Nazanin" panose="00000400000000000000" pitchFamily="2" charset="-78"/>
                  </a:rPr>
                  <a:t>ZnCl</a:t>
                </a:r>
                <a:r>
                  <a:rPr lang="ru-RU" sz="2000" dirty="0">
                    <a:cs typeface="B Nazanin" panose="00000400000000000000" pitchFamily="2" charset="-78"/>
                  </a:rPr>
                  <a:t>­</a:t>
                </a:r>
                <a:r>
                  <a:rPr lang="ru-RU" sz="2000" baseline="-25000" dirty="0">
                    <a:cs typeface="B Nazanin" panose="00000400000000000000" pitchFamily="2" charset="-78"/>
                  </a:rPr>
                  <a:t>2</a:t>
                </a:r>
                <a:r>
                  <a:rPr lang="fa-IR" sz="2000" dirty="0">
                    <a:cs typeface="B Nazanin" panose="00000400000000000000" pitchFamily="2" charset="-78"/>
                  </a:rPr>
                  <a:t>): به عنوان یک ضدبو (اسپری بدن) و به عنوان مادۀ نگهدارندۀ چوب</a:t>
                </a:r>
                <a:endParaRPr lang="en-US" sz="2000" dirty="0">
                  <a:cs typeface="B Nazanin" panose="00000400000000000000" pitchFamily="2" charset="-78"/>
                </a:endParaRPr>
              </a:p>
              <a:p>
                <a:pPr lvl="0" algn="just" rtl="1"/>
                <a:r>
                  <a:rPr lang="fa-IR" sz="2000" dirty="0">
                    <a:cs typeface="B Nazanin" panose="00000400000000000000" pitchFamily="2" charset="-78"/>
                  </a:rPr>
                  <a:t>روی سولفید (</a:t>
                </a:r>
                <a:r>
                  <a:rPr lang="en-US" sz="2000" dirty="0" err="1">
                    <a:cs typeface="B Nazanin" panose="00000400000000000000" pitchFamily="2" charset="-78"/>
                  </a:rPr>
                  <a:t>ZnS</a:t>
                </a:r>
                <a:r>
                  <a:rPr lang="fa-IR" sz="2000" dirty="0">
                    <a:cs typeface="B Nazanin" panose="00000400000000000000" pitchFamily="2" charset="-78"/>
                  </a:rPr>
                  <a:t>): در رنگدانه های نورتاب برای ساخت عقربه های ساعت و اشیائی که در تاریکی بدرخشند.</a:t>
                </a:r>
                <a:endParaRPr lang="en-US" sz="2000" dirty="0">
                  <a:cs typeface="B Nazanin" panose="00000400000000000000" pitchFamily="2" charset="-78"/>
                </a:endParaRPr>
              </a:p>
              <a:p>
                <a:r>
                  <a:rPr lang="en-US" sz="2000" dirty="0">
                    <a:cs typeface="B Nazanin" panose="00000400000000000000" pitchFamily="2" charset="-78"/>
                  </a:rPr>
                  <a:t>Zn</a:t>
                </a:r>
                <a:r>
                  <a:rPr lang="en-US" sz="2000" baseline="30000" dirty="0">
                    <a:cs typeface="B Nazanin" panose="00000400000000000000" pitchFamily="2" charset="-78"/>
                  </a:rPr>
                  <a:t>2+</a:t>
                </a:r>
                <a:r>
                  <a:rPr lang="en-US" sz="2000" baseline="-25000" dirty="0">
                    <a:cs typeface="B Nazanin" panose="00000400000000000000" pitchFamily="2" charset="-78"/>
                  </a:rPr>
                  <a:t>(</a:t>
                </a:r>
                <a:r>
                  <a:rPr lang="en-US" sz="2000" baseline="-25000" dirty="0" err="1">
                    <a:cs typeface="B Nazanin" panose="00000400000000000000" pitchFamily="2" charset="-78"/>
                  </a:rPr>
                  <a:t>aq</a:t>
                </a:r>
                <a:r>
                  <a:rPr lang="en-US" sz="2000" baseline="-25000" dirty="0">
                    <a:cs typeface="B Nazanin" panose="00000400000000000000" pitchFamily="2" charset="-78"/>
                  </a:rPr>
                  <a:t>) </a:t>
                </a:r>
                <a:r>
                  <a:rPr lang="en-US" sz="2000" dirty="0">
                    <a:cs typeface="B Nazanin" panose="00000400000000000000" pitchFamily="2" charset="-78"/>
                  </a:rPr>
                  <a:t>+ 2e</a:t>
                </a:r>
                <a:r>
                  <a:rPr lang="en-US" sz="2000" baseline="30000" dirty="0">
                    <a:cs typeface="B Nazanin" panose="00000400000000000000" pitchFamily="2" charset="-78"/>
                  </a:rPr>
                  <a:t>-</a:t>
                </a:r>
                <a:r>
                  <a:rPr lang="en-US" sz="2000" dirty="0">
                    <a:cs typeface="B Nazanin" panose="00000400000000000000" pitchFamily="2" charset="-78"/>
                  </a:rPr>
                  <a:t> </a:t>
                </a:r>
                <a14:m>
                  <m:oMath xmlns:m="http://schemas.openxmlformats.org/officeDocument/2006/math">
                    <m:r>
                      <a:rPr lang="en-US" sz="2000">
                        <a:latin typeface="Cambria Math" panose="02040503050406030204" pitchFamily="18" charset="0"/>
                        <a:cs typeface="B Nazanin" panose="00000400000000000000" pitchFamily="2" charset="-78"/>
                      </a:rPr>
                      <m:t>→</m:t>
                    </m:r>
                  </m:oMath>
                </a14:m>
                <a:r>
                  <a:rPr lang="en-US" sz="2000" dirty="0">
                    <a:cs typeface="B Nazanin" panose="00000400000000000000" pitchFamily="2" charset="-78"/>
                  </a:rPr>
                  <a:t> Zn   (-0.76)</a:t>
                </a:r>
              </a:p>
              <a:p>
                <a:pPr marL="0" indent="0" algn="just" rtl="1">
                  <a:buNone/>
                </a:pPr>
                <a:endParaRPr lang="en-US" sz="2000" dirty="0">
                  <a:cs typeface="B Nazanin" panose="00000400000000000000" pitchFamily="2" charset="-78"/>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92925" y="596899"/>
                <a:ext cx="8915400" cy="6010729"/>
              </a:xfrm>
              <a:blipFill rotWithShape="0">
                <a:blip r:embed="rId2"/>
                <a:stretch>
                  <a:fillRect l="-1367" r="-684"/>
                </a:stretch>
              </a:blipFill>
            </p:spPr>
            <p:txBody>
              <a:bodyPr/>
              <a:lstStyle/>
              <a:p>
                <a:r>
                  <a:rPr lang="en-US">
                    <a:noFill/>
                  </a:rPr>
                  <a:t> </a:t>
                </a:r>
              </a:p>
            </p:txBody>
          </p:sp>
        </mc:Fallback>
      </mc:AlternateContent>
    </p:spTree>
    <p:extLst>
      <p:ext uri="{BB962C8B-B14F-4D97-AF65-F5344CB8AC3E}">
        <p14:creationId xmlns:p14="http://schemas.microsoft.com/office/powerpoint/2010/main" val="4239942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up)">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up)">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up)">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up)">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wipe(up)">
                                      <p:cBhvr>
                                        <p:cTn id="37" dur="500"/>
                                        <p:tgtEl>
                                          <p:spTgt spid="3">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up)">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up)">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up)">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2925" y="596899"/>
            <a:ext cx="8915400" cy="6010729"/>
          </a:xfrm>
        </p:spPr>
        <p:txBody>
          <a:bodyPr>
            <a:noAutofit/>
          </a:bodyPr>
          <a:lstStyle/>
          <a:p>
            <a:pPr marL="0" indent="0" algn="just" rtl="1">
              <a:buNone/>
            </a:pPr>
            <a:r>
              <a:rPr lang="fa-IR" sz="2400" b="1" dirty="0" smtClean="0">
                <a:cs typeface="B Nazanin" panose="00000400000000000000" pitchFamily="2" charset="-78"/>
              </a:rPr>
              <a:t>ورقه </a:t>
            </a:r>
            <a:r>
              <a:rPr lang="fa-IR" sz="2400" b="1" dirty="0">
                <a:cs typeface="B Nazanin" panose="00000400000000000000" pitchFamily="2" charset="-78"/>
              </a:rPr>
              <a:t>های کاتدی پس از یک دورۀ 24 ساعته به صورت دستی از کاتدی جدا و سپس جمع آوری می شوند.</a:t>
            </a:r>
            <a:endParaRPr lang="en-US" sz="2400" b="1" dirty="0">
              <a:cs typeface="B Nazanin" panose="00000400000000000000" pitchFamily="2" charset="-78"/>
            </a:endParaRPr>
          </a:p>
          <a:p>
            <a:pPr lvl="0" algn="just" rtl="1"/>
            <a:r>
              <a:rPr lang="fa-IR" sz="2400" dirty="0">
                <a:cs typeface="B Nazanin" panose="00000400000000000000" pitchFamily="2" charset="-78"/>
              </a:rPr>
              <a:t>روی در سیم های برقی، مخابرات و پیچ و مهره ها به کار می رود</a:t>
            </a:r>
            <a:endParaRPr lang="en-US" sz="2400" dirty="0">
              <a:cs typeface="B Nazanin" panose="00000400000000000000" pitchFamily="2" charset="-78"/>
            </a:endParaRPr>
          </a:p>
          <a:p>
            <a:pPr lvl="0" algn="just" rtl="1"/>
            <a:r>
              <a:rPr lang="fa-IR" sz="2400" dirty="0">
                <a:cs typeface="B Nazanin" panose="00000400000000000000" pitchFamily="2" charset="-78"/>
              </a:rPr>
              <a:t>برای محافظت کشتی ها و لوله های انتقال نفت و گاز (حفاظت کاتدی) و نیز تاسیسات حفاری در دریا</a:t>
            </a:r>
            <a:endParaRPr lang="en-US" sz="2400" dirty="0">
              <a:cs typeface="B Nazanin" panose="00000400000000000000" pitchFamily="2" charset="-78"/>
            </a:endParaRPr>
          </a:p>
          <a:p>
            <a:pPr lvl="0" algn="just" rtl="1"/>
            <a:r>
              <a:rPr lang="fa-IR" sz="2400" dirty="0">
                <a:cs typeface="B Nazanin" panose="00000400000000000000" pitchFamily="2" charset="-78"/>
              </a:rPr>
              <a:t>روی در ترانسفورماتورها، آپلی فایرها و برخی قطعات کامپیوتر و تلویزیون کاربرد دارد</a:t>
            </a:r>
            <a:endParaRPr lang="en-US" sz="2400" dirty="0">
              <a:cs typeface="B Nazanin" panose="00000400000000000000" pitchFamily="2" charset="-78"/>
            </a:endParaRPr>
          </a:p>
          <a:p>
            <a:pPr lvl="0" algn="just" rtl="1"/>
            <a:r>
              <a:rPr lang="en-US" sz="2400" dirty="0" err="1">
                <a:cs typeface="B Nazanin" panose="00000400000000000000" pitchFamily="2" charset="-78"/>
              </a:rPr>
              <a:t>ZnO</a:t>
            </a:r>
            <a:r>
              <a:rPr lang="fa-IR" sz="2400" dirty="0">
                <a:cs typeface="B Nazanin" panose="00000400000000000000" pitchFamily="2" charset="-78"/>
              </a:rPr>
              <a:t> : در داروسازی (به صورت پودر جهت دفع خارش یا به صورت کِرِم)</a:t>
            </a:r>
            <a:endParaRPr lang="en-US" sz="2400" dirty="0">
              <a:cs typeface="B Nazanin" panose="00000400000000000000" pitchFamily="2" charset="-78"/>
            </a:endParaRPr>
          </a:p>
          <a:p>
            <a:pPr lvl="0" algn="just" rtl="1"/>
            <a:r>
              <a:rPr lang="fa-IR" sz="2400" dirty="0">
                <a:cs typeface="B Nazanin" panose="00000400000000000000" pitchFamily="2" charset="-78"/>
              </a:rPr>
              <a:t>روی جهت غنی سازی خاک</a:t>
            </a:r>
            <a:endParaRPr lang="en-US" sz="2400" dirty="0">
              <a:cs typeface="B Nazanin" panose="00000400000000000000" pitchFamily="2" charset="-78"/>
            </a:endParaRPr>
          </a:p>
          <a:p>
            <a:pPr lvl="0" algn="just" rtl="1"/>
            <a:r>
              <a:rPr lang="fa-IR" sz="2400" dirty="0">
                <a:cs typeface="B Nazanin" panose="00000400000000000000" pitchFamily="2" charset="-78"/>
              </a:rPr>
              <a:t>مکمل های روی: جلوگیری از سرطان، جلوگیری از ریزش مو، تقویت سیستم ایمنی بدن، تقویت قدرت باروری در مردان سیگاری، مشکلات پروستات</a:t>
            </a:r>
            <a:endParaRPr lang="en-US" sz="2400" dirty="0">
              <a:cs typeface="B Nazanin" panose="00000400000000000000" pitchFamily="2" charset="-78"/>
            </a:endParaRPr>
          </a:p>
          <a:p>
            <a:pPr lvl="0" algn="just" rtl="1"/>
            <a:endParaRPr lang="en-US" sz="2400" dirty="0">
              <a:cs typeface="B Nazanin" panose="00000400000000000000" pitchFamily="2" charset="-78"/>
            </a:endParaRPr>
          </a:p>
        </p:txBody>
      </p:sp>
    </p:spTree>
    <p:extLst>
      <p:ext uri="{BB962C8B-B14F-4D97-AF65-F5344CB8AC3E}">
        <p14:creationId xmlns:p14="http://schemas.microsoft.com/office/powerpoint/2010/main" val="3713971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up)">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up)">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2925" y="596899"/>
            <a:ext cx="8915400" cy="6010729"/>
          </a:xfrm>
        </p:spPr>
        <p:txBody>
          <a:bodyPr>
            <a:noAutofit/>
          </a:bodyPr>
          <a:lstStyle/>
          <a:p>
            <a:pPr marL="0" indent="0" algn="just" rtl="1">
              <a:buNone/>
            </a:pPr>
            <a:r>
              <a:rPr lang="fa-IR" sz="3200" b="1" dirty="0" smtClean="0">
                <a:solidFill>
                  <a:srgbClr val="002060"/>
                </a:solidFill>
                <a:cs typeface="B Nazanin" panose="00000400000000000000" pitchFamily="2" charset="-78"/>
              </a:rPr>
              <a:t>مس</a:t>
            </a:r>
            <a:endParaRPr lang="en-US" sz="3200" b="1" dirty="0">
              <a:solidFill>
                <a:srgbClr val="002060"/>
              </a:solidFill>
              <a:cs typeface="B Nazanin" panose="00000400000000000000" pitchFamily="2" charset="-78"/>
            </a:endParaRPr>
          </a:p>
          <a:p>
            <a:pPr algn="just" rtl="1"/>
            <a:r>
              <a:rPr lang="fa-IR" sz="2400" dirty="0">
                <a:cs typeface="B Nazanin" panose="00000400000000000000" pitchFamily="2" charset="-78"/>
              </a:rPr>
              <a:t>مس پرمصرفترین فلز، نخستین فلز مورد استفادۀ بشر است</a:t>
            </a:r>
            <a:endParaRPr lang="en-US" sz="2400" dirty="0">
              <a:cs typeface="B Nazanin" panose="00000400000000000000" pitchFamily="2" charset="-78"/>
            </a:endParaRPr>
          </a:p>
          <a:p>
            <a:pPr algn="just" rtl="1"/>
            <a:r>
              <a:rPr lang="fa-IR" sz="2400" dirty="0">
                <a:cs typeface="B Nazanin" panose="00000400000000000000" pitchFamily="2" charset="-78"/>
              </a:rPr>
              <a:t>ایران بر روی کمربند جهانی مس (از جنوب شرقی: شمال غربی) قرار دارد</a:t>
            </a:r>
            <a:endParaRPr lang="en-US" sz="2400" dirty="0">
              <a:cs typeface="B Nazanin" panose="00000400000000000000" pitchFamily="2" charset="-78"/>
            </a:endParaRPr>
          </a:p>
          <a:p>
            <a:pPr algn="just" rtl="1"/>
            <a:r>
              <a:rPr lang="fa-IR" sz="2400" dirty="0">
                <a:cs typeface="B Nazanin" panose="00000400000000000000" pitchFamily="2" charset="-78"/>
              </a:rPr>
              <a:t>بیشترین بهره برداری مربوط به معادن مس سرچشمه است.</a:t>
            </a:r>
            <a:endParaRPr lang="en-US" sz="2400" dirty="0">
              <a:cs typeface="B Nazanin" panose="00000400000000000000" pitchFamily="2" charset="-78"/>
            </a:endParaRPr>
          </a:p>
          <a:p>
            <a:pPr marL="0" indent="0" algn="just" rtl="1">
              <a:buNone/>
            </a:pPr>
            <a:r>
              <a:rPr lang="fa-IR" sz="2400" b="1" dirty="0">
                <a:solidFill>
                  <a:srgbClr val="002060"/>
                </a:solidFill>
                <a:cs typeface="B Nazanin" panose="00000400000000000000" pitchFamily="2" charset="-78"/>
              </a:rPr>
              <a:t>انواع سنگ معدن های مس در ایران:</a:t>
            </a:r>
            <a:endParaRPr lang="en-US" sz="2400" b="1" dirty="0">
              <a:solidFill>
                <a:srgbClr val="002060"/>
              </a:solidFill>
              <a:cs typeface="B Nazanin" panose="00000400000000000000" pitchFamily="2" charset="-78"/>
            </a:endParaRPr>
          </a:p>
          <a:p>
            <a:pPr algn="just" rtl="1"/>
            <a:r>
              <a:rPr lang="fa-IR" sz="2400" dirty="0">
                <a:cs typeface="B Nazanin" panose="00000400000000000000" pitchFamily="2" charset="-78"/>
              </a:rPr>
              <a:t>کالکوسیت </a:t>
            </a:r>
            <a:r>
              <a:rPr lang="en-US" sz="2400" dirty="0">
                <a:cs typeface="B Nazanin" panose="00000400000000000000" pitchFamily="2" charset="-78"/>
              </a:rPr>
              <a:t>Cu</a:t>
            </a:r>
            <a:r>
              <a:rPr lang="en-US" sz="2400" baseline="-25000" dirty="0">
                <a:cs typeface="B Nazanin" panose="00000400000000000000" pitchFamily="2" charset="-78"/>
              </a:rPr>
              <a:t>2</a:t>
            </a:r>
            <a:r>
              <a:rPr lang="en-US" sz="2400" dirty="0">
                <a:cs typeface="B Nazanin" panose="00000400000000000000" pitchFamily="2" charset="-78"/>
              </a:rPr>
              <a:t>S</a:t>
            </a:r>
          </a:p>
          <a:p>
            <a:pPr algn="just" rtl="1"/>
            <a:r>
              <a:rPr lang="fa-IR" sz="2400" dirty="0">
                <a:cs typeface="B Nazanin" panose="00000400000000000000" pitchFamily="2" charset="-78"/>
              </a:rPr>
              <a:t>کوپریت </a:t>
            </a:r>
            <a:r>
              <a:rPr lang="en-US" sz="2400" dirty="0">
                <a:cs typeface="B Nazanin" panose="00000400000000000000" pitchFamily="2" charset="-78"/>
              </a:rPr>
              <a:t>Cu</a:t>
            </a:r>
            <a:r>
              <a:rPr lang="en-US" sz="2400" baseline="-25000" dirty="0">
                <a:cs typeface="B Nazanin" panose="00000400000000000000" pitchFamily="2" charset="-78"/>
              </a:rPr>
              <a:t>2</a:t>
            </a:r>
            <a:r>
              <a:rPr lang="en-US" sz="2400" dirty="0">
                <a:cs typeface="B Nazanin" panose="00000400000000000000" pitchFamily="2" charset="-78"/>
              </a:rPr>
              <a:t>O</a:t>
            </a:r>
          </a:p>
          <a:p>
            <a:pPr algn="just" rtl="1"/>
            <a:r>
              <a:rPr lang="fa-IR" sz="2400" dirty="0">
                <a:cs typeface="B Nazanin" panose="00000400000000000000" pitchFamily="2" charset="-78"/>
              </a:rPr>
              <a:t>ماراکیت </a:t>
            </a:r>
            <a:r>
              <a:rPr lang="en-US" sz="2400" dirty="0">
                <a:cs typeface="B Nazanin" panose="00000400000000000000" pitchFamily="2" charset="-78"/>
              </a:rPr>
              <a:t>CuCO</a:t>
            </a:r>
            <a:r>
              <a:rPr lang="en-US" sz="2400" baseline="-25000" dirty="0">
                <a:cs typeface="B Nazanin" panose="00000400000000000000" pitchFamily="2" charset="-78"/>
              </a:rPr>
              <a:t>3</a:t>
            </a:r>
            <a:r>
              <a:rPr lang="en-US" sz="2400" dirty="0">
                <a:cs typeface="B Nazanin" panose="00000400000000000000" pitchFamily="2" charset="-78"/>
              </a:rPr>
              <a:t>.Ca(OH)</a:t>
            </a:r>
            <a:r>
              <a:rPr lang="en-US" sz="2400" baseline="-25000" dirty="0">
                <a:cs typeface="B Nazanin" panose="00000400000000000000" pitchFamily="2" charset="-78"/>
              </a:rPr>
              <a:t>2</a:t>
            </a:r>
          </a:p>
          <a:p>
            <a:pPr algn="just" rtl="1"/>
            <a:r>
              <a:rPr lang="fa-IR" sz="2400" dirty="0">
                <a:cs typeface="B Nazanin" panose="00000400000000000000" pitchFamily="2" charset="-78"/>
              </a:rPr>
              <a:t>مس (</a:t>
            </a:r>
            <a:r>
              <a:rPr lang="en-US" sz="2400" dirty="0">
                <a:cs typeface="B Nazanin" panose="00000400000000000000" pitchFamily="2" charset="-78"/>
              </a:rPr>
              <a:t>I</a:t>
            </a:r>
            <a:r>
              <a:rPr lang="fa-IR" sz="2400" dirty="0">
                <a:cs typeface="B Nazanin" panose="00000400000000000000" pitchFamily="2" charset="-78"/>
              </a:rPr>
              <a:t>) سولفید / مس (</a:t>
            </a:r>
            <a:r>
              <a:rPr lang="en-US" sz="2400" dirty="0">
                <a:cs typeface="B Nazanin" panose="00000400000000000000" pitchFamily="2" charset="-78"/>
              </a:rPr>
              <a:t>I</a:t>
            </a:r>
            <a:r>
              <a:rPr lang="fa-IR" sz="2400" dirty="0">
                <a:cs typeface="B Nazanin" panose="00000400000000000000" pitchFamily="2" charset="-78"/>
              </a:rPr>
              <a:t>) اکسید / مس کربنات بازی</a:t>
            </a:r>
            <a:endParaRPr lang="en-US" sz="2400" dirty="0">
              <a:cs typeface="B Nazanin" panose="00000400000000000000" pitchFamily="2" charset="-78"/>
            </a:endParaRPr>
          </a:p>
          <a:p>
            <a:pPr algn="just" rtl="1"/>
            <a:endParaRPr lang="en-US" sz="2000" dirty="0">
              <a:cs typeface="B Nazanin" panose="00000400000000000000" pitchFamily="2" charset="-78"/>
            </a:endParaRPr>
          </a:p>
        </p:txBody>
      </p:sp>
    </p:spTree>
    <p:extLst>
      <p:ext uri="{BB962C8B-B14F-4D97-AF65-F5344CB8AC3E}">
        <p14:creationId xmlns:p14="http://schemas.microsoft.com/office/powerpoint/2010/main" val="1895146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up)">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up)">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up)">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up)">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92925" y="596899"/>
                <a:ext cx="8915400" cy="6010729"/>
              </a:xfrm>
            </p:spPr>
            <p:txBody>
              <a:bodyPr>
                <a:noAutofit/>
              </a:bodyPr>
              <a:lstStyle/>
              <a:p>
                <a:pPr marL="0" indent="0" algn="just" rtl="1">
                  <a:buNone/>
                </a:pPr>
                <a:r>
                  <a:rPr lang="fa-IR" sz="2400" b="1" dirty="0" smtClean="0">
                    <a:solidFill>
                      <a:srgbClr val="002060"/>
                    </a:solidFill>
                    <a:cs typeface="B Nazanin" panose="00000400000000000000" pitchFamily="2" charset="-78"/>
                  </a:rPr>
                  <a:t>مراحل </a:t>
                </a:r>
                <a:r>
                  <a:rPr lang="fa-IR" sz="2400" b="1" dirty="0">
                    <a:solidFill>
                      <a:srgbClr val="002060"/>
                    </a:solidFill>
                    <a:cs typeface="B Nazanin" panose="00000400000000000000" pitchFamily="2" charset="-78"/>
                  </a:rPr>
                  <a:t>استخراج، ذوب و پالایش</a:t>
                </a:r>
                <a:endParaRPr lang="en-US" sz="2400" b="1" dirty="0">
                  <a:solidFill>
                    <a:srgbClr val="002060"/>
                  </a:solidFill>
                  <a:cs typeface="B Nazanin" panose="00000400000000000000" pitchFamily="2" charset="-78"/>
                </a:endParaRPr>
              </a:p>
              <a:p>
                <a:pPr algn="just" rtl="1"/>
                <a:r>
                  <a:rPr lang="fa-IR" sz="2000" dirty="0">
                    <a:cs typeface="B Nazanin" panose="00000400000000000000" pitchFamily="2" charset="-78"/>
                  </a:rPr>
                  <a:t>ابتدا عملیات انفجار معدن؛ سپس جمع آوری با بیل های الکتریکی و به کارخانه منتقل و در آنجا تغلیظ صورت گرفته (با شناورسازی)</a:t>
                </a:r>
                <a:endParaRPr lang="en-US" sz="2000" dirty="0">
                  <a:cs typeface="B Nazanin" panose="00000400000000000000" pitchFamily="2" charset="-78"/>
                </a:endParaRPr>
              </a:p>
              <a:p>
                <a:pPr marL="0" lvl="0" indent="0" algn="just" rtl="1">
                  <a:buNone/>
                </a:pPr>
                <a:r>
                  <a:rPr lang="fa-IR" sz="2400" b="1" dirty="0">
                    <a:solidFill>
                      <a:srgbClr val="002060"/>
                    </a:solidFill>
                    <a:cs typeface="B Nazanin" panose="00000400000000000000" pitchFamily="2" charset="-78"/>
                  </a:rPr>
                  <a:t>روش شناورسازی (فلوتاسیون)</a:t>
                </a:r>
                <a:endParaRPr lang="en-US" sz="2400" b="1" dirty="0">
                  <a:solidFill>
                    <a:srgbClr val="002060"/>
                  </a:solidFill>
                  <a:cs typeface="B Nazanin" panose="00000400000000000000" pitchFamily="2" charset="-78"/>
                </a:endParaRPr>
              </a:p>
              <a:p>
                <a:pPr algn="just" rtl="1"/>
                <a:r>
                  <a:rPr lang="fa-IR" sz="2000" dirty="0">
                    <a:cs typeface="B Nazanin" panose="00000400000000000000" pitchFamily="2" charset="-78"/>
                  </a:rPr>
                  <a:t>پودر ناخالص سنگ معدن مس را با برخی روغن های معدنی مناسب و آب و مواد صابونی کف زا در یک مخزن بزرگ وارد می کنند و جریان هوای فشرده را از پایین به درون مخزن می دمند. مواد روغنی و مایع کف زا به سطح ذرات سولفید مس می چسبند و آنها را شناور می کنند. اما ناخالصی ها مانند دانه های ریز ماسه و سیلیکات ها، ته نشین می شوند و از مجرای پایین خارج می شوند. (با این کار عیار مس تا 32% افزایش می یابد)</a:t>
                </a:r>
                <a:endParaRPr lang="en-US" sz="2000" dirty="0">
                  <a:cs typeface="B Nazanin" panose="00000400000000000000" pitchFamily="2" charset="-78"/>
                </a:endParaRPr>
              </a:p>
              <a:p>
                <a:pPr lvl="0" algn="just" rtl="1"/>
                <a:r>
                  <a:rPr lang="fa-IR" sz="2000" dirty="0">
                    <a:cs typeface="B Nazanin" panose="00000400000000000000" pitchFamily="2" charset="-78"/>
                  </a:rPr>
                  <a:t>محصول تغلیظ شده پس از آبگیری و خشک کردن (با کمک ذوب مناسب مخلوط می شود؛ یعنی در واحد کیفیت مجتمع تجزیه می شود تا کمک ذوب مناسب که مواد آهکی باشد یا سیلیسی معین شود) سپس در کورۀ ذوب، بخشی از ناخالصی ها به صورت سرباره جدا می شوند. سپس باقیمانده را که مات مس نامیده می شود و عیار آن به 42% رسیده به کورۀ مبدل منتقل شده و با دمیدن هوای گرم، واکنش اکسایش مس (</a:t>
                </a:r>
                <a:r>
                  <a:rPr lang="en-US" sz="2000" dirty="0">
                    <a:cs typeface="B Nazanin" panose="00000400000000000000" pitchFamily="2" charset="-78"/>
                  </a:rPr>
                  <a:t>I</a:t>
                </a:r>
                <a:r>
                  <a:rPr lang="fa-IR" sz="2000" dirty="0">
                    <a:cs typeface="B Nazanin" panose="00000400000000000000" pitchFamily="2" charset="-78"/>
                  </a:rPr>
                  <a:t>) سولفید به فلز مس انجام می شود و در اینجا مس با عیار 99.3% آزاد می شود.</a:t>
                </a:r>
                <a:endParaRPr lang="en-US" sz="2000" dirty="0">
                  <a:cs typeface="B Nazanin" panose="00000400000000000000" pitchFamily="2" charset="-78"/>
                </a:endParaRPr>
              </a:p>
              <a:p>
                <a:pPr algn="just"/>
                <a:r>
                  <a:rPr lang="en-US" sz="2000" dirty="0" smtClean="0">
                    <a:cs typeface="B Nazanin" panose="00000400000000000000" pitchFamily="2" charset="-78"/>
                  </a:rPr>
                  <a:t>Cu</a:t>
                </a:r>
                <a:r>
                  <a:rPr lang="en-US" sz="2000" baseline="-25000" dirty="0" smtClean="0">
                    <a:cs typeface="B Nazanin" panose="00000400000000000000" pitchFamily="2" charset="-78"/>
                  </a:rPr>
                  <a:t>2</a:t>
                </a:r>
                <a:r>
                  <a:rPr lang="en-US" sz="2000" dirty="0" smtClean="0">
                    <a:cs typeface="B Nazanin" panose="00000400000000000000" pitchFamily="2" charset="-78"/>
                  </a:rPr>
                  <a:t>S</a:t>
                </a:r>
                <a:r>
                  <a:rPr lang="en-US" sz="2000" baseline="-25000" dirty="0" smtClean="0">
                    <a:cs typeface="B Nazanin" panose="00000400000000000000" pitchFamily="2" charset="-78"/>
                  </a:rPr>
                  <a:t>(L</a:t>
                </a:r>
                <a:r>
                  <a:rPr lang="en-US" sz="2000" baseline="-25000" dirty="0">
                    <a:cs typeface="B Nazanin" panose="00000400000000000000" pitchFamily="2" charset="-78"/>
                  </a:rPr>
                  <a:t>)</a:t>
                </a:r>
                <a:r>
                  <a:rPr lang="en-US" sz="2000" dirty="0">
                    <a:cs typeface="B Nazanin" panose="00000400000000000000" pitchFamily="2" charset="-78"/>
                  </a:rPr>
                  <a:t> + </a:t>
                </a:r>
                <a:r>
                  <a:rPr lang="en-US" sz="2000" dirty="0" smtClean="0">
                    <a:cs typeface="B Nazanin" panose="00000400000000000000" pitchFamily="2" charset="-78"/>
                  </a:rPr>
                  <a:t>O</a:t>
                </a:r>
                <a:r>
                  <a:rPr lang="en-US" sz="2000" baseline="-25000" dirty="0">
                    <a:cs typeface="B Nazanin" panose="00000400000000000000" pitchFamily="2" charset="-78"/>
                  </a:rPr>
                  <a:t>2 </a:t>
                </a:r>
                <a:r>
                  <a:rPr lang="en-US" sz="2000" baseline="-25000" dirty="0" smtClean="0">
                    <a:cs typeface="B Nazanin" panose="00000400000000000000" pitchFamily="2" charset="-78"/>
                  </a:rPr>
                  <a:t>(</a:t>
                </a:r>
                <a:r>
                  <a:rPr lang="en-US" sz="2000" baseline="-25000" dirty="0">
                    <a:cs typeface="B Nazanin" panose="00000400000000000000" pitchFamily="2" charset="-78"/>
                  </a:rPr>
                  <a:t>g)  </a:t>
                </a:r>
                <a14:m>
                  <m:oMath xmlns:m="http://schemas.openxmlformats.org/officeDocument/2006/math">
                    <m:r>
                      <a:rPr lang="en-US" sz="2000">
                        <a:latin typeface="Cambria Math" panose="02040503050406030204" pitchFamily="18" charset="0"/>
                        <a:cs typeface="B Nazanin" panose="00000400000000000000" pitchFamily="2" charset="-78"/>
                      </a:rPr>
                      <m:t>→</m:t>
                    </m:r>
                  </m:oMath>
                </a14:m>
                <a:r>
                  <a:rPr lang="en-US" sz="2000" dirty="0">
                    <a:cs typeface="B Nazanin" panose="00000400000000000000" pitchFamily="2" charset="-78"/>
                  </a:rPr>
                  <a:t> 2Cu</a:t>
                </a:r>
                <a:r>
                  <a:rPr lang="en-US" sz="2000" baseline="-25000" dirty="0">
                    <a:cs typeface="B Nazanin" panose="00000400000000000000" pitchFamily="2" charset="-78"/>
                  </a:rPr>
                  <a:t>(L) </a:t>
                </a:r>
                <a:r>
                  <a:rPr lang="en-US" sz="2000" dirty="0">
                    <a:cs typeface="B Nazanin" panose="00000400000000000000" pitchFamily="2" charset="-78"/>
                  </a:rPr>
                  <a:t>+ </a:t>
                </a:r>
                <a:r>
                  <a:rPr lang="en-US" sz="2000" dirty="0" smtClean="0">
                    <a:cs typeface="B Nazanin" panose="00000400000000000000" pitchFamily="2" charset="-78"/>
                  </a:rPr>
                  <a:t>SO</a:t>
                </a:r>
                <a:r>
                  <a:rPr lang="en-US" sz="2000" baseline="-25000" dirty="0">
                    <a:cs typeface="B Nazanin" panose="00000400000000000000" pitchFamily="2" charset="-78"/>
                  </a:rPr>
                  <a:t>2 </a:t>
                </a:r>
                <a:r>
                  <a:rPr lang="en-US" sz="2000" baseline="-25000" dirty="0" smtClean="0">
                    <a:cs typeface="B Nazanin" panose="00000400000000000000" pitchFamily="2" charset="-78"/>
                  </a:rPr>
                  <a:t>(</a:t>
                </a:r>
                <a:r>
                  <a:rPr lang="en-US" sz="2000" baseline="-25000" dirty="0">
                    <a:cs typeface="B Nazanin" panose="00000400000000000000" pitchFamily="2" charset="-78"/>
                  </a:rPr>
                  <a:t>g)</a:t>
                </a:r>
              </a:p>
              <a:p>
                <a:pPr lvl="0" algn="just" rtl="1"/>
                <a:endParaRPr lang="en-US" sz="2000" dirty="0">
                  <a:cs typeface="B Nazanin" panose="00000400000000000000" pitchFamily="2" charset="-78"/>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92925" y="596899"/>
                <a:ext cx="8915400" cy="6010729"/>
              </a:xfrm>
              <a:blipFill rotWithShape="0">
                <a:blip r:embed="rId2"/>
                <a:stretch>
                  <a:fillRect l="-1435" t="-507" r="-1025"/>
                </a:stretch>
              </a:blipFill>
            </p:spPr>
            <p:txBody>
              <a:bodyPr/>
              <a:lstStyle/>
              <a:p>
                <a:r>
                  <a:rPr lang="en-US">
                    <a:noFill/>
                  </a:rPr>
                  <a:t> </a:t>
                </a:r>
              </a:p>
            </p:txBody>
          </p:sp>
        </mc:Fallback>
      </mc:AlternateContent>
    </p:spTree>
    <p:extLst>
      <p:ext uri="{BB962C8B-B14F-4D97-AF65-F5344CB8AC3E}">
        <p14:creationId xmlns:p14="http://schemas.microsoft.com/office/powerpoint/2010/main" val="26879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up)">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2925" y="596899"/>
            <a:ext cx="8915400" cy="6010729"/>
          </a:xfrm>
        </p:spPr>
        <p:txBody>
          <a:bodyPr>
            <a:noAutofit/>
          </a:bodyPr>
          <a:lstStyle/>
          <a:p>
            <a:pPr marL="0" indent="0" algn="just" rtl="1">
              <a:buNone/>
            </a:pPr>
            <a:endParaRPr lang="en-US" sz="2000" dirty="0">
              <a:cs typeface="B Nazanin" panose="00000400000000000000" pitchFamily="2" charset="-78"/>
            </a:endParaRPr>
          </a:p>
          <a:p>
            <a:pPr marL="0" lvl="0" indent="0" algn="just" rtl="1">
              <a:buNone/>
            </a:pPr>
            <a:r>
              <a:rPr lang="fa-IR" sz="2800" b="1" dirty="0" smtClean="0">
                <a:solidFill>
                  <a:srgbClr val="002060"/>
                </a:solidFill>
                <a:cs typeface="B Nazanin" panose="00000400000000000000" pitchFamily="2" charset="-78"/>
              </a:rPr>
              <a:t>پالایش </a:t>
            </a:r>
            <a:r>
              <a:rPr lang="fa-IR" sz="2800" b="1" dirty="0">
                <a:solidFill>
                  <a:srgbClr val="002060"/>
                </a:solidFill>
                <a:cs typeface="B Nazanin" panose="00000400000000000000" pitchFamily="2" charset="-78"/>
              </a:rPr>
              <a:t>الکتریکی </a:t>
            </a:r>
            <a:r>
              <a:rPr lang="fa-IR" sz="2800" b="1" dirty="0" smtClean="0">
                <a:solidFill>
                  <a:srgbClr val="002060"/>
                </a:solidFill>
                <a:cs typeface="B Nazanin" panose="00000400000000000000" pitchFamily="2" charset="-78"/>
              </a:rPr>
              <a:t>مس</a:t>
            </a:r>
            <a:endParaRPr lang="en-US" sz="2800" b="1" dirty="0" smtClean="0">
              <a:solidFill>
                <a:srgbClr val="002060"/>
              </a:solidFill>
              <a:cs typeface="B Nazanin" panose="00000400000000000000" pitchFamily="2" charset="-78"/>
            </a:endParaRPr>
          </a:p>
          <a:p>
            <a:pPr marL="0" lvl="0" indent="0" algn="just" rtl="1">
              <a:buNone/>
            </a:pPr>
            <a:endParaRPr lang="en-US" sz="900" b="1" dirty="0">
              <a:solidFill>
                <a:srgbClr val="002060"/>
              </a:solidFill>
              <a:cs typeface="B Nazanin" panose="00000400000000000000" pitchFamily="2" charset="-78"/>
            </a:endParaRPr>
          </a:p>
          <a:p>
            <a:pPr algn="just" rtl="1"/>
            <a:r>
              <a:rPr lang="fa-IR" sz="2400" dirty="0">
                <a:cs typeface="B Nazanin" panose="00000400000000000000" pitchFamily="2" charset="-78"/>
              </a:rPr>
              <a:t>وجود اندکی ناخالصی در فلز مس، به شدت روی رسانایی الکتریکی آن اثر گذاشته و آن را کاهش می دهد. بنابراین تصفیۀ الکتریکی مس ضرورت دارد</a:t>
            </a:r>
            <a:r>
              <a:rPr lang="fa-IR" sz="2400" dirty="0" smtClean="0">
                <a:cs typeface="B Nazanin" panose="00000400000000000000" pitchFamily="2" charset="-78"/>
              </a:rPr>
              <a:t>.</a:t>
            </a:r>
            <a:endParaRPr lang="en-US" sz="2400" dirty="0" smtClean="0">
              <a:cs typeface="B Nazanin" panose="00000400000000000000" pitchFamily="2" charset="-78"/>
            </a:endParaRPr>
          </a:p>
          <a:p>
            <a:pPr marL="0" indent="0" algn="just" rtl="1">
              <a:buNone/>
            </a:pPr>
            <a:endParaRPr lang="en-US" sz="2400" dirty="0">
              <a:cs typeface="B Nazanin" panose="00000400000000000000" pitchFamily="2" charset="-78"/>
            </a:endParaRPr>
          </a:p>
          <a:p>
            <a:pPr algn="just" rtl="1"/>
            <a:r>
              <a:rPr lang="fa-IR" sz="2400" dirty="0">
                <a:cs typeface="B Nazanin" panose="00000400000000000000" pitchFamily="2" charset="-78"/>
              </a:rPr>
              <a:t>در تصفیۀ الکتریکی مس، کاتد را از تیغه های نازک فلز مس خالص و آند را از مس ناخالص که در الکترولیتی از محلول </a:t>
            </a:r>
            <a:r>
              <a:rPr lang="en-US" sz="2400" dirty="0">
                <a:cs typeface="B Nazanin" panose="00000400000000000000" pitchFamily="2" charset="-78"/>
              </a:rPr>
              <a:t>CuSO</a:t>
            </a:r>
            <a:r>
              <a:rPr lang="en-US" sz="2400" baseline="-25000" dirty="0">
                <a:cs typeface="B Nazanin" panose="00000400000000000000" pitchFamily="2" charset="-78"/>
              </a:rPr>
              <a:t>4</a:t>
            </a:r>
            <a:r>
              <a:rPr lang="fa-IR" sz="2400" dirty="0">
                <a:cs typeface="B Nazanin" panose="00000400000000000000" pitchFamily="2" charset="-78"/>
              </a:rPr>
              <a:t> و </a:t>
            </a:r>
            <a:r>
              <a:rPr lang="en-US" sz="2400" dirty="0">
                <a:cs typeface="B Nazanin" panose="00000400000000000000" pitchFamily="2" charset="-78"/>
              </a:rPr>
              <a:t>H</a:t>
            </a:r>
            <a:r>
              <a:rPr lang="en-US" sz="2400" baseline="-25000" dirty="0">
                <a:cs typeface="B Nazanin" panose="00000400000000000000" pitchFamily="2" charset="-78"/>
              </a:rPr>
              <a:t>2</a:t>
            </a:r>
            <a:r>
              <a:rPr lang="en-US" sz="2400" dirty="0">
                <a:cs typeface="B Nazanin" panose="00000400000000000000" pitchFamily="2" charset="-78"/>
              </a:rPr>
              <a:t>SO</a:t>
            </a:r>
            <a:r>
              <a:rPr lang="en-US" sz="2400" baseline="-25000" dirty="0">
                <a:cs typeface="B Nazanin" panose="00000400000000000000" pitchFamily="2" charset="-78"/>
              </a:rPr>
              <a:t>4</a:t>
            </a:r>
            <a:r>
              <a:rPr lang="fa-IR" sz="2400" dirty="0">
                <a:cs typeface="B Nazanin" panose="00000400000000000000" pitchFamily="2" charset="-78"/>
              </a:rPr>
              <a:t> قرار می گیرند، انتخاب می کنند.</a:t>
            </a:r>
            <a:endParaRPr lang="en-US" sz="2400" dirty="0">
              <a:cs typeface="B Nazanin" panose="00000400000000000000" pitchFamily="2" charset="-78"/>
            </a:endParaRPr>
          </a:p>
        </p:txBody>
      </p:sp>
    </p:spTree>
    <p:extLst>
      <p:ext uri="{BB962C8B-B14F-4D97-AF65-F5344CB8AC3E}">
        <p14:creationId xmlns:p14="http://schemas.microsoft.com/office/powerpoint/2010/main" val="3060831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up)">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up)">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92925" y="596899"/>
                <a:ext cx="8915400" cy="6010729"/>
              </a:xfrm>
            </p:spPr>
            <p:txBody>
              <a:bodyPr>
                <a:noAutofit/>
              </a:bodyPr>
              <a:lstStyle/>
              <a:p>
                <a:pPr marL="0" indent="0" algn="just" rtl="1">
                  <a:buNone/>
                </a:pPr>
                <a:endParaRPr lang="en-US" sz="2000" dirty="0" smtClean="0">
                  <a:cs typeface="B Nazanin" panose="00000400000000000000" pitchFamily="2" charset="-78"/>
                </a:endParaRPr>
              </a:p>
              <a:p>
                <a:pPr lvl="0" algn="just" rtl="1"/>
                <a:r>
                  <a:rPr lang="fa-IR" sz="2000" dirty="0" smtClean="0">
                    <a:cs typeface="B Nazanin" panose="00000400000000000000" pitchFamily="2" charset="-78"/>
                  </a:rPr>
                  <a:t>صنایع </a:t>
                </a:r>
                <a:r>
                  <a:rPr lang="fa-IR" sz="2000" dirty="0">
                    <a:cs typeface="B Nazanin" panose="00000400000000000000" pitchFamily="2" charset="-78"/>
                  </a:rPr>
                  <a:t>برنج و ریخته گری (تولید آلیاژها)</a:t>
                </a:r>
                <a:endParaRPr lang="en-US" sz="2000" dirty="0">
                  <a:cs typeface="B Nazanin" panose="00000400000000000000" pitchFamily="2" charset="-78"/>
                </a:endParaRPr>
              </a:p>
              <a:p>
                <a:pPr lvl="0" algn="just" rtl="1"/>
                <a:r>
                  <a:rPr lang="fa-IR" sz="2000" dirty="0">
                    <a:cs typeface="B Nazanin" panose="00000400000000000000" pitchFamily="2" charset="-78"/>
                  </a:rPr>
                  <a:t>صنایع اتومبیل سازی: به عنوان بخشی از </a:t>
                </a:r>
                <a:r>
                  <a:rPr lang="fa-IR" sz="2000" dirty="0" smtClean="0">
                    <a:cs typeface="B Nazanin" panose="00000400000000000000" pitchFamily="2" charset="-78"/>
                  </a:rPr>
                  <a:t>مخازن</a:t>
                </a:r>
                <a:endParaRPr lang="en-US" sz="2000" dirty="0" smtClean="0">
                  <a:cs typeface="B Nazanin" panose="00000400000000000000" pitchFamily="2" charset="-78"/>
                </a:endParaRPr>
              </a:p>
              <a:p>
                <a:pPr algn="just" rtl="1"/>
                <a:r>
                  <a:rPr lang="fa-IR" sz="2000" dirty="0">
                    <a:cs typeface="B Nazanin" panose="00000400000000000000" pitchFamily="2" charset="-78"/>
                  </a:rPr>
                  <a:t>اتم های </a:t>
                </a:r>
                <a:r>
                  <a:rPr lang="en-US" sz="2000" dirty="0">
                    <a:cs typeface="B Nazanin" panose="00000400000000000000" pitchFamily="2" charset="-78"/>
                  </a:rPr>
                  <a:t>Cu</a:t>
                </a:r>
                <a:r>
                  <a:rPr lang="en-US" sz="2000" baseline="-25000" dirty="0">
                    <a:cs typeface="B Nazanin" panose="00000400000000000000" pitchFamily="2" charset="-78"/>
                  </a:rPr>
                  <a:t>(s)</a:t>
                </a:r>
                <a:r>
                  <a:rPr lang="fa-IR" sz="2000" dirty="0">
                    <a:cs typeface="B Nazanin" panose="00000400000000000000" pitchFamily="2" charset="-78"/>
                  </a:rPr>
                  <a:t> به یون های </a:t>
                </a:r>
                <a:r>
                  <a:rPr lang="en-US" sz="2000" dirty="0">
                    <a:cs typeface="B Nazanin" panose="00000400000000000000" pitchFamily="2" charset="-78"/>
                  </a:rPr>
                  <a:t>Cu</a:t>
                </a:r>
                <a:r>
                  <a:rPr lang="en-US" sz="2000" baseline="30000" dirty="0">
                    <a:cs typeface="B Nazanin" panose="00000400000000000000" pitchFamily="2" charset="-78"/>
                  </a:rPr>
                  <a:t>2+</a:t>
                </a:r>
                <a:r>
                  <a:rPr lang="en-US" sz="2000" baseline="-25000" dirty="0">
                    <a:cs typeface="B Nazanin" panose="00000400000000000000" pitchFamily="2" charset="-78"/>
                  </a:rPr>
                  <a:t>(</a:t>
                </a:r>
                <a:r>
                  <a:rPr lang="en-US" sz="2000" baseline="-25000" dirty="0" err="1">
                    <a:cs typeface="B Nazanin" panose="00000400000000000000" pitchFamily="2" charset="-78"/>
                  </a:rPr>
                  <a:t>aq</a:t>
                </a:r>
                <a:r>
                  <a:rPr lang="en-US" sz="2000" baseline="-25000" dirty="0">
                    <a:cs typeface="B Nazanin" panose="00000400000000000000" pitchFamily="2" charset="-78"/>
                  </a:rPr>
                  <a:t>)</a:t>
                </a:r>
                <a:r>
                  <a:rPr lang="fa-IR" sz="2000" dirty="0">
                    <a:cs typeface="B Nazanin" panose="00000400000000000000" pitchFamily="2" charset="-78"/>
                  </a:rPr>
                  <a:t> تبدیل و وارد محلول می شوند.</a:t>
                </a:r>
                <a:endParaRPr lang="en-US" sz="2000" dirty="0">
                  <a:cs typeface="B Nazanin" panose="00000400000000000000" pitchFamily="2" charset="-78"/>
                </a:endParaRPr>
              </a:p>
              <a:p>
                <a:pPr algn="just"/>
                <a:r>
                  <a:rPr lang="en-US" sz="2000" dirty="0">
                    <a:cs typeface="B Nazanin" panose="00000400000000000000" pitchFamily="2" charset="-78"/>
                  </a:rPr>
                  <a:t>Cu</a:t>
                </a:r>
                <a:r>
                  <a:rPr lang="en-US" sz="2000" baseline="-25000" dirty="0">
                    <a:cs typeface="B Nazanin" panose="00000400000000000000" pitchFamily="2" charset="-78"/>
                  </a:rPr>
                  <a:t>(s)</a:t>
                </a:r>
                <a:r>
                  <a:rPr lang="en-US" sz="2000" baseline="30000" dirty="0">
                    <a:cs typeface="B Nazanin" panose="00000400000000000000" pitchFamily="2" charset="-78"/>
                  </a:rPr>
                  <a:t> </a:t>
                </a:r>
                <a14:m>
                  <m:oMath xmlns:m="http://schemas.openxmlformats.org/officeDocument/2006/math">
                    <m:r>
                      <a:rPr lang="en-US" sz="2000" i="1">
                        <a:latin typeface="Cambria Math" panose="02040503050406030204" pitchFamily="18" charset="0"/>
                      </a:rPr>
                      <m:t>→</m:t>
                    </m:r>
                  </m:oMath>
                </a14:m>
                <a:r>
                  <a:rPr lang="en-US" sz="2000" dirty="0">
                    <a:cs typeface="B Nazanin" panose="00000400000000000000" pitchFamily="2" charset="-78"/>
                  </a:rPr>
                  <a:t> Cu</a:t>
                </a:r>
                <a:r>
                  <a:rPr lang="en-US" sz="2000" baseline="30000" dirty="0">
                    <a:cs typeface="B Nazanin" panose="00000400000000000000" pitchFamily="2" charset="-78"/>
                  </a:rPr>
                  <a:t>2+</a:t>
                </a:r>
                <a:r>
                  <a:rPr lang="en-US" sz="2000" baseline="-25000" dirty="0">
                    <a:cs typeface="B Nazanin" panose="00000400000000000000" pitchFamily="2" charset="-78"/>
                  </a:rPr>
                  <a:t>(</a:t>
                </a:r>
                <a:r>
                  <a:rPr lang="en-US" sz="2000" baseline="-25000" dirty="0" err="1">
                    <a:cs typeface="B Nazanin" panose="00000400000000000000" pitchFamily="2" charset="-78"/>
                  </a:rPr>
                  <a:t>aq</a:t>
                </a:r>
                <a:r>
                  <a:rPr lang="en-US" sz="2000" baseline="-25000" dirty="0">
                    <a:cs typeface="B Nazanin" panose="00000400000000000000" pitchFamily="2" charset="-78"/>
                  </a:rPr>
                  <a:t>)</a:t>
                </a:r>
                <a:r>
                  <a:rPr lang="en-US" sz="2000" dirty="0">
                    <a:cs typeface="B Nazanin" panose="00000400000000000000" pitchFamily="2" charset="-78"/>
                  </a:rPr>
                  <a:t> + 2e</a:t>
                </a:r>
                <a:r>
                  <a:rPr lang="en-US" sz="2000" baseline="30000" dirty="0">
                    <a:cs typeface="B Nazanin" panose="00000400000000000000" pitchFamily="2" charset="-78"/>
                  </a:rPr>
                  <a:t>-</a:t>
                </a:r>
                <a:r>
                  <a:rPr lang="fa-IR" sz="2000" dirty="0">
                    <a:cs typeface="B Nazanin" panose="00000400000000000000" pitchFamily="2" charset="-78"/>
                  </a:rPr>
                  <a:t>	اکسایش در آند</a:t>
                </a:r>
                <a:endParaRPr lang="en-US" sz="2000" dirty="0">
                  <a:cs typeface="B Nazanin" panose="00000400000000000000" pitchFamily="2" charset="-78"/>
                </a:endParaRPr>
              </a:p>
              <a:p>
                <a:pPr algn="just" rtl="1"/>
                <a:r>
                  <a:rPr lang="fa-IR" sz="2000" dirty="0">
                    <a:cs typeface="B Nazanin" panose="00000400000000000000" pitchFamily="2" charset="-78"/>
                  </a:rPr>
                  <a:t>یون های محلول به صورت مس خالص روی کاتد ته نشین می شوند (به صورت مس خالص)</a:t>
                </a:r>
                <a:endParaRPr lang="en-US" sz="2000" dirty="0">
                  <a:cs typeface="B Nazanin" panose="00000400000000000000" pitchFamily="2" charset="-78"/>
                </a:endParaRPr>
              </a:p>
              <a:p>
                <a:pPr algn="just"/>
                <a:r>
                  <a:rPr lang="en-US" sz="2000" dirty="0">
                    <a:cs typeface="B Nazanin" panose="00000400000000000000" pitchFamily="2" charset="-78"/>
                  </a:rPr>
                  <a:t>Cu</a:t>
                </a:r>
                <a:r>
                  <a:rPr lang="en-US" sz="2000" baseline="30000" dirty="0">
                    <a:cs typeface="B Nazanin" panose="00000400000000000000" pitchFamily="2" charset="-78"/>
                  </a:rPr>
                  <a:t>2+</a:t>
                </a:r>
                <a:r>
                  <a:rPr lang="en-US" sz="2000" baseline="-25000" dirty="0">
                    <a:cs typeface="B Nazanin" panose="00000400000000000000" pitchFamily="2" charset="-78"/>
                  </a:rPr>
                  <a:t>(</a:t>
                </a:r>
                <a:r>
                  <a:rPr lang="en-US" sz="2000" baseline="-25000" dirty="0" err="1">
                    <a:cs typeface="B Nazanin" panose="00000400000000000000" pitchFamily="2" charset="-78"/>
                  </a:rPr>
                  <a:t>aq</a:t>
                </a:r>
                <a:r>
                  <a:rPr lang="en-US" sz="2000" baseline="-25000" dirty="0">
                    <a:cs typeface="B Nazanin" panose="00000400000000000000" pitchFamily="2" charset="-78"/>
                  </a:rPr>
                  <a:t>)</a:t>
                </a:r>
                <a:r>
                  <a:rPr lang="en-US" sz="2000" dirty="0">
                    <a:cs typeface="B Nazanin" panose="00000400000000000000" pitchFamily="2" charset="-78"/>
                  </a:rPr>
                  <a:t> + 2e</a:t>
                </a:r>
                <a:r>
                  <a:rPr lang="en-US" sz="2000" baseline="30000" dirty="0">
                    <a:cs typeface="B Nazanin" panose="00000400000000000000" pitchFamily="2" charset="-78"/>
                  </a:rPr>
                  <a:t>- </a:t>
                </a:r>
                <a14:m>
                  <m:oMath xmlns:m="http://schemas.openxmlformats.org/officeDocument/2006/math">
                    <m:r>
                      <a:rPr lang="en-US" sz="2000" i="1">
                        <a:latin typeface="Cambria Math" panose="02040503050406030204" pitchFamily="18" charset="0"/>
                      </a:rPr>
                      <m:t>→</m:t>
                    </m:r>
                  </m:oMath>
                </a14:m>
                <a:r>
                  <a:rPr lang="en-US" sz="2000" dirty="0">
                    <a:cs typeface="B Nazanin" panose="00000400000000000000" pitchFamily="2" charset="-78"/>
                  </a:rPr>
                  <a:t> Cu</a:t>
                </a:r>
                <a:r>
                  <a:rPr lang="en-US" sz="2000" baseline="-25000" dirty="0">
                    <a:cs typeface="B Nazanin" panose="00000400000000000000" pitchFamily="2" charset="-78"/>
                  </a:rPr>
                  <a:t>(s)</a:t>
                </a:r>
                <a:endParaRPr lang="en-US" sz="2000" dirty="0">
                  <a:cs typeface="B Nazanin" panose="00000400000000000000" pitchFamily="2" charset="-78"/>
                </a:endParaRPr>
              </a:p>
              <a:p>
                <a:pPr algn="just" rtl="1"/>
                <a:r>
                  <a:rPr lang="fa-IR" sz="2000" dirty="0">
                    <a:cs typeface="B Nazanin" panose="00000400000000000000" pitchFamily="2" charset="-78"/>
                  </a:rPr>
                  <a:t>تیغه های ناخالص آندی به تدریج خورده شده و لاغر می شوند و کاتد کپل می شود.</a:t>
                </a:r>
                <a:endParaRPr lang="en-US" sz="2000" dirty="0">
                  <a:cs typeface="B Nazanin" panose="00000400000000000000" pitchFamily="2" charset="-78"/>
                </a:endParaRPr>
              </a:p>
              <a:p>
                <a:pPr algn="just" rtl="1"/>
                <a:r>
                  <a:rPr lang="fa-IR" sz="2000" dirty="0">
                    <a:cs typeface="B Nazanin" panose="00000400000000000000" pitchFamily="2" charset="-78"/>
                  </a:rPr>
                  <a:t>در هنگام الکترولیز با کنترل ولتاژ، یونهای </a:t>
                </a:r>
                <a:r>
                  <a:rPr lang="en-US" sz="2000" dirty="0">
                    <a:cs typeface="B Nazanin" panose="00000400000000000000" pitchFamily="2" charset="-78"/>
                  </a:rPr>
                  <a:t>Fe</a:t>
                </a:r>
                <a:r>
                  <a:rPr lang="en-US" sz="2000" baseline="30000" dirty="0">
                    <a:cs typeface="B Nazanin" panose="00000400000000000000" pitchFamily="2" charset="-78"/>
                  </a:rPr>
                  <a:t>2+</a:t>
                </a:r>
                <a:r>
                  <a:rPr lang="en-US" sz="2000" dirty="0">
                    <a:cs typeface="B Nazanin" panose="00000400000000000000" pitchFamily="2" charset="-78"/>
                  </a:rPr>
                  <a:t>, Zn</a:t>
                </a:r>
                <a:r>
                  <a:rPr lang="en-US" sz="2000" baseline="30000" dirty="0">
                    <a:cs typeface="B Nazanin" panose="00000400000000000000" pitchFamily="2" charset="-78"/>
                  </a:rPr>
                  <a:t>2+</a:t>
                </a:r>
                <a:r>
                  <a:rPr lang="en-US" sz="2000" dirty="0">
                    <a:cs typeface="B Nazanin" panose="00000400000000000000" pitchFamily="2" charset="-78"/>
                  </a:rPr>
                  <a:t>, Ni</a:t>
                </a:r>
                <a:r>
                  <a:rPr lang="en-US" sz="2000" baseline="30000" dirty="0">
                    <a:cs typeface="B Nazanin" panose="00000400000000000000" pitchFamily="2" charset="-78"/>
                  </a:rPr>
                  <a:t>2+</a:t>
                </a:r>
                <a:r>
                  <a:rPr lang="fa-IR" sz="2000" dirty="0">
                    <a:cs typeface="B Nazanin" panose="00000400000000000000" pitchFamily="2" charset="-78"/>
                  </a:rPr>
                  <a:t> در محلول می مانند. (کاهش نمی یابند). اما آثار طلا و نقره به صورت لجن آندی رسوب می کنند.</a:t>
                </a:r>
                <a:endParaRPr lang="en-US" sz="2000" dirty="0">
                  <a:cs typeface="B Nazanin" panose="00000400000000000000" pitchFamily="2" charset="-78"/>
                </a:endParaRPr>
              </a:p>
              <a:p>
                <a:pPr algn="just" rtl="1"/>
                <a:r>
                  <a:rPr lang="fa-IR" sz="2000" dirty="0">
                    <a:cs typeface="B Nazanin" panose="00000400000000000000" pitchFamily="2" charset="-78"/>
                  </a:rPr>
                  <a:t>در مس سرچشمه به ازای هر 100.000 تن تولید مس خالص حدود 350 کیلو طلا و یک تن نقره خالص بدست می آید.</a:t>
                </a:r>
                <a:endParaRPr lang="en-US" sz="2000" dirty="0">
                  <a:cs typeface="B Nazanin" panose="00000400000000000000" pitchFamily="2" charset="-78"/>
                </a:endParaRPr>
              </a:p>
              <a:p>
                <a:pPr lvl="0" algn="just" rtl="1"/>
                <a:endParaRPr lang="en-US" sz="2000" dirty="0">
                  <a:cs typeface="B Nazanin" panose="00000400000000000000" pitchFamily="2" charset="-78"/>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92925" y="596899"/>
                <a:ext cx="8915400" cy="6010729"/>
              </a:xfrm>
              <a:blipFill rotWithShape="0">
                <a:blip r:embed="rId2"/>
                <a:stretch>
                  <a:fillRect l="-1299" r="-684"/>
                </a:stretch>
              </a:blipFill>
            </p:spPr>
            <p:txBody>
              <a:bodyPr/>
              <a:lstStyle/>
              <a:p>
                <a:r>
                  <a:rPr lang="en-US">
                    <a:noFill/>
                  </a:rPr>
                  <a:t> </a:t>
                </a:r>
              </a:p>
            </p:txBody>
          </p:sp>
        </mc:Fallback>
      </mc:AlternateContent>
    </p:spTree>
    <p:extLst>
      <p:ext uri="{BB962C8B-B14F-4D97-AF65-F5344CB8AC3E}">
        <p14:creationId xmlns:p14="http://schemas.microsoft.com/office/powerpoint/2010/main" val="2209620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up)">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up)">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up)">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up)">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up)">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up)">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wipe(up)">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92925" y="596899"/>
                <a:ext cx="8915400" cy="6010729"/>
              </a:xfrm>
            </p:spPr>
            <p:txBody>
              <a:bodyPr>
                <a:noAutofit/>
              </a:bodyPr>
              <a:lstStyle/>
              <a:p>
                <a:pPr marL="0" indent="0" algn="just" rtl="1">
                  <a:buNone/>
                </a:pPr>
                <a:endParaRPr lang="en-US" sz="2000" dirty="0" smtClean="0">
                  <a:cs typeface="B Nazanin" panose="00000400000000000000" pitchFamily="2" charset="-78"/>
                </a:endParaRPr>
              </a:p>
              <a:p>
                <a:pPr marL="0" lvl="0" indent="0" algn="just" rtl="1">
                  <a:buNone/>
                </a:pPr>
                <a:r>
                  <a:rPr lang="fa-IR" sz="2400" b="1" dirty="0" smtClean="0">
                    <a:solidFill>
                      <a:srgbClr val="002060"/>
                    </a:solidFill>
                    <a:cs typeface="B Nazanin" panose="00000400000000000000" pitchFamily="2" charset="-78"/>
                  </a:rPr>
                  <a:t>آلومینیم</a:t>
                </a:r>
                <a:endParaRPr lang="en-US" sz="2400" dirty="0">
                  <a:solidFill>
                    <a:srgbClr val="002060"/>
                  </a:solidFill>
                  <a:cs typeface="B Nazanin" panose="00000400000000000000" pitchFamily="2" charset="-78"/>
                </a:endParaRPr>
              </a:p>
              <a:p>
                <a:pPr algn="just" rtl="1"/>
                <a:r>
                  <a:rPr lang="fa-IR" sz="2100" dirty="0">
                    <a:cs typeface="B Nazanin" panose="00000400000000000000" pitchFamily="2" charset="-78"/>
                  </a:rPr>
                  <a:t>آلومینیم دارای دمای ذوب </a:t>
                </a:r>
                <a14:m>
                  <m:oMath xmlns:m="http://schemas.openxmlformats.org/officeDocument/2006/math">
                    <m:r>
                      <a:rPr lang="fa-IR" sz="2100">
                        <a:latin typeface="Cambria Math" panose="02040503050406030204" pitchFamily="18" charset="0"/>
                      </a:rPr>
                      <m:t>℃</m:t>
                    </m:r>
                  </m:oMath>
                </a14:m>
                <a:r>
                  <a:rPr lang="en-US" sz="2100" dirty="0" smtClean="0">
                    <a:cs typeface="B Nazanin" panose="00000400000000000000" pitchFamily="2" charset="-78"/>
                  </a:rPr>
                  <a:t>660</a:t>
                </a:r>
                <a:r>
                  <a:rPr lang="fa-IR" sz="2100" dirty="0" smtClean="0">
                    <a:cs typeface="B Nazanin" panose="00000400000000000000" pitchFamily="2" charset="-78"/>
                  </a:rPr>
                  <a:t> و </a:t>
                </a:r>
                <a:r>
                  <a:rPr lang="fa-IR" sz="2100" dirty="0">
                    <a:cs typeface="B Nazanin" panose="00000400000000000000" pitchFamily="2" charset="-78"/>
                  </a:rPr>
                  <a:t>دمای جوش </a:t>
                </a:r>
                <a14:m>
                  <m:oMath xmlns:m="http://schemas.openxmlformats.org/officeDocument/2006/math">
                    <m:r>
                      <a:rPr lang="fa-IR" sz="2100">
                        <a:latin typeface="Cambria Math" panose="02040503050406030204" pitchFamily="18" charset="0"/>
                      </a:rPr>
                      <m:t>℃</m:t>
                    </m:r>
                  </m:oMath>
                </a14:m>
                <a:r>
                  <a:rPr lang="fa-IR" sz="2100" dirty="0">
                    <a:cs typeface="B Nazanin" panose="00000400000000000000" pitchFamily="2" charset="-78"/>
                  </a:rPr>
                  <a:t> 2327 است. چگالی آلومینیم </a:t>
                </a:r>
                <a14:m>
                  <m:oMath xmlns:m="http://schemas.openxmlformats.org/officeDocument/2006/math">
                    <m:r>
                      <a:rPr lang="ru-RU" sz="2100" i="1">
                        <a:latin typeface="Cambria Math" panose="02040503050406030204" pitchFamily="18" charset="0"/>
                      </a:rPr>
                      <m:t>2</m:t>
                    </m:r>
                    <m:r>
                      <a:rPr lang="ru-RU" sz="2100" i="1">
                        <a:latin typeface="Cambria Math" panose="02040503050406030204" pitchFamily="18" charset="0"/>
                      </a:rPr>
                      <m:t>.</m:t>
                    </m:r>
                    <m:r>
                      <a:rPr lang="ru-RU" sz="2100" i="1">
                        <a:latin typeface="Cambria Math" panose="02040503050406030204" pitchFamily="18" charset="0"/>
                      </a:rPr>
                      <m:t>7</m:t>
                    </m:r>
                    <m:f>
                      <m:fPr>
                        <m:type m:val="skw"/>
                        <m:ctrlPr>
                          <a:rPr lang="en-US" sz="2100" i="1">
                            <a:latin typeface="Cambria Math"/>
                          </a:rPr>
                        </m:ctrlPr>
                      </m:fPr>
                      <m:num>
                        <m:r>
                          <a:rPr lang="ru-RU" sz="2100" i="1">
                            <a:latin typeface="Cambria Math" panose="02040503050406030204" pitchFamily="18" charset="0"/>
                          </a:rPr>
                          <m:t>𝑔</m:t>
                        </m:r>
                      </m:num>
                      <m:den>
                        <m:r>
                          <a:rPr lang="ru-RU" sz="2100" i="1">
                            <a:latin typeface="Cambria Math" panose="02040503050406030204" pitchFamily="18" charset="0"/>
                          </a:rPr>
                          <m:t>𝑐</m:t>
                        </m:r>
                        <m:sSup>
                          <m:sSupPr>
                            <m:ctrlPr>
                              <a:rPr lang="en-US" sz="2100" i="1">
                                <a:latin typeface="Cambria Math"/>
                              </a:rPr>
                            </m:ctrlPr>
                          </m:sSupPr>
                          <m:e>
                            <m:r>
                              <a:rPr lang="ru-RU" sz="2100" i="1">
                                <a:latin typeface="Cambria Math" panose="02040503050406030204" pitchFamily="18" charset="0"/>
                              </a:rPr>
                              <m:t>𝑚</m:t>
                            </m:r>
                          </m:e>
                          <m:sup>
                            <m:r>
                              <a:rPr lang="ru-RU" sz="2100" i="1">
                                <a:latin typeface="Cambria Math" panose="02040503050406030204" pitchFamily="18" charset="0"/>
                              </a:rPr>
                              <m:t>3</m:t>
                            </m:r>
                          </m:sup>
                        </m:sSup>
                      </m:den>
                    </m:f>
                  </m:oMath>
                </a14:m>
                <a:r>
                  <a:rPr lang="fa-IR" sz="2100" dirty="0">
                    <a:cs typeface="B Nazanin" panose="00000400000000000000" pitchFamily="2" charset="-78"/>
                  </a:rPr>
                  <a:t> می باشد.</a:t>
                </a:r>
                <a:endParaRPr lang="en-US" sz="2100" dirty="0">
                  <a:cs typeface="B Nazanin" panose="00000400000000000000" pitchFamily="2" charset="-78"/>
                </a:endParaRPr>
              </a:p>
              <a:p>
                <a:pPr algn="just" rtl="1"/>
                <a:r>
                  <a:rPr lang="fa-IR" sz="2100" dirty="0">
                    <a:cs typeface="B Nazanin" panose="00000400000000000000" pitchFamily="2" charset="-78"/>
                  </a:rPr>
                  <a:t>آلومینیم سومین عنصر فراوان در پوستۀ زمین می باشد. در قدیم از ترکیبات آلومینیم (زاج) به عنوان مادۀ رنگرزی و داروی قابض مورد استفاده بوده است.</a:t>
                </a:r>
                <a:endParaRPr lang="en-US" sz="2100" dirty="0">
                  <a:cs typeface="B Nazanin" panose="00000400000000000000" pitchFamily="2" charset="-78"/>
                </a:endParaRPr>
              </a:p>
              <a:p>
                <a:pPr algn="just" rtl="1"/>
                <a:r>
                  <a:rPr lang="fa-IR" sz="2100" dirty="0">
                    <a:cs typeface="B Nazanin" panose="00000400000000000000" pitchFamily="2" charset="-78"/>
                  </a:rPr>
                  <a:t>گرچه ترکیبات آلومینیم از دوران باستان مورد استفاده بوده اما از شناختن آلومینیم فلزی هنوز دو قرن بیشتر نمی گذرد (1827).</a:t>
                </a:r>
                <a:endParaRPr lang="en-US" sz="2100" dirty="0">
                  <a:cs typeface="B Nazanin" panose="00000400000000000000" pitchFamily="2" charset="-78"/>
                </a:endParaRPr>
              </a:p>
              <a:p>
                <a:pPr algn="just" rtl="1"/>
                <a:r>
                  <a:rPr lang="fa-IR" sz="2100" dirty="0">
                    <a:cs typeface="B Nazanin" panose="00000400000000000000" pitchFamily="2" charset="-78"/>
                  </a:rPr>
                  <a:t>سخت ترین روش تهیه: آلومینیم برای مدتی از طلا ارزشمندتر بود تا آنکه چارلز هال (1889) روشی ابداع کرد.</a:t>
                </a:r>
                <a:endParaRPr lang="en-US" sz="2100" dirty="0">
                  <a:cs typeface="B Nazanin" panose="00000400000000000000" pitchFamily="2" charset="-78"/>
                </a:endParaRPr>
              </a:p>
              <a:p>
                <a:pPr algn="just" rtl="1"/>
                <a:r>
                  <a:rPr lang="fa-IR" sz="2100" dirty="0">
                    <a:cs typeface="B Nazanin" panose="00000400000000000000" pitchFamily="2" charset="-78"/>
                  </a:rPr>
                  <a:t>نکته: هیچ تفاوتی بین آلومینیم بازیافتی و آلومینیم تازه تولید شده نیست.</a:t>
                </a:r>
                <a:endParaRPr lang="en-US" sz="2100" dirty="0">
                  <a:cs typeface="B Nazanin" panose="00000400000000000000" pitchFamily="2" charset="-78"/>
                </a:endParaRPr>
              </a:p>
              <a:p>
                <a:pPr algn="just" rtl="1"/>
                <a:r>
                  <a:rPr lang="fa-IR" sz="2100" dirty="0">
                    <a:cs typeface="B Nazanin" panose="00000400000000000000" pitchFamily="2" charset="-78"/>
                  </a:rPr>
                  <a:t>آلومینیم را با مس، منیزیم، منگنز و سیلیسیم آلیاژ می کنند که این آلیاژها اجزای مهم هواپیما و راکت ها هستند.</a:t>
                </a:r>
                <a:endParaRPr lang="en-US" sz="2100" dirty="0">
                  <a:cs typeface="B Nazanin" panose="00000400000000000000" pitchFamily="2" charset="-78"/>
                </a:endParaRPr>
              </a:p>
              <a:p>
                <a:pPr lvl="0" algn="just" rtl="1"/>
                <a:endParaRPr lang="en-US" sz="2000" dirty="0">
                  <a:cs typeface="B Nazanin" panose="00000400000000000000" pitchFamily="2" charset="-78"/>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92925" y="596899"/>
                <a:ext cx="8915400" cy="6010729"/>
              </a:xfrm>
              <a:blipFill rotWithShape="0">
                <a:blip r:embed="rId2"/>
                <a:stretch>
                  <a:fillRect l="-1572" r="-1025"/>
                </a:stretch>
              </a:blipFill>
            </p:spPr>
            <p:txBody>
              <a:bodyPr/>
              <a:lstStyle/>
              <a:p>
                <a:r>
                  <a:rPr lang="en-US">
                    <a:noFill/>
                  </a:rPr>
                  <a:t> </a:t>
                </a:r>
              </a:p>
            </p:txBody>
          </p:sp>
        </mc:Fallback>
      </mc:AlternateContent>
    </p:spTree>
    <p:extLst>
      <p:ext uri="{BB962C8B-B14F-4D97-AF65-F5344CB8AC3E}">
        <p14:creationId xmlns:p14="http://schemas.microsoft.com/office/powerpoint/2010/main" val="375173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up)">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up)">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up)">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up)">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up)">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2925" y="596899"/>
            <a:ext cx="8915400" cy="6010729"/>
          </a:xfrm>
        </p:spPr>
        <p:txBody>
          <a:bodyPr>
            <a:noAutofit/>
          </a:bodyPr>
          <a:lstStyle/>
          <a:p>
            <a:pPr marL="0" indent="0" algn="just" rtl="1">
              <a:buNone/>
            </a:pPr>
            <a:endParaRPr lang="en-US" sz="2000" dirty="0" smtClean="0">
              <a:cs typeface="B Nazanin" panose="00000400000000000000" pitchFamily="2" charset="-78"/>
            </a:endParaRPr>
          </a:p>
          <a:p>
            <a:pPr marL="0" lvl="0" indent="0" algn="just" rtl="1">
              <a:buNone/>
            </a:pPr>
            <a:r>
              <a:rPr lang="fa-IR" sz="2400" b="1" dirty="0" smtClean="0">
                <a:solidFill>
                  <a:srgbClr val="002060"/>
                </a:solidFill>
                <a:cs typeface="B Nazanin" panose="00000400000000000000" pitchFamily="2" charset="-78"/>
              </a:rPr>
              <a:t>کاربردهای آلومینیم</a:t>
            </a:r>
            <a:endParaRPr lang="en-US" sz="2400" b="1" dirty="0" smtClean="0">
              <a:solidFill>
                <a:srgbClr val="002060"/>
              </a:solidFill>
              <a:cs typeface="B Nazanin" panose="00000400000000000000" pitchFamily="2" charset="-78"/>
            </a:endParaRPr>
          </a:p>
          <a:p>
            <a:pPr marL="0" lvl="0" indent="0" algn="just" rtl="1">
              <a:buNone/>
            </a:pPr>
            <a:endParaRPr lang="en-US" sz="800" b="1" dirty="0">
              <a:solidFill>
                <a:srgbClr val="002060"/>
              </a:solidFill>
              <a:cs typeface="B Nazanin" panose="00000400000000000000" pitchFamily="2" charset="-78"/>
            </a:endParaRPr>
          </a:p>
          <a:p>
            <a:pPr lvl="0" algn="just" rtl="1"/>
            <a:r>
              <a:rPr lang="fa-IR" sz="2200" dirty="0">
                <a:cs typeface="B Nazanin" panose="00000400000000000000" pitchFamily="2" charset="-78"/>
              </a:rPr>
              <a:t>در حمل و نقل (اتومبیل؛ هواپیما؛ کشتی؛ کامیون؛ راه آهن و غیره)</a:t>
            </a:r>
            <a:endParaRPr lang="en-US" sz="2200" dirty="0">
              <a:cs typeface="B Nazanin" panose="00000400000000000000" pitchFamily="2" charset="-78"/>
            </a:endParaRPr>
          </a:p>
          <a:p>
            <a:pPr lvl="0" algn="just" rtl="1"/>
            <a:r>
              <a:rPr lang="fa-IR" sz="2200" dirty="0">
                <a:cs typeface="B Nazanin" panose="00000400000000000000" pitchFamily="2" charset="-78"/>
              </a:rPr>
              <a:t>در صنعت بسته بندی: قوطی ها؛ فویل در ساختمان (درب، پنجره، دیوارپوش ها)</a:t>
            </a:r>
            <a:endParaRPr lang="en-US" sz="2200" dirty="0">
              <a:cs typeface="B Nazanin" panose="00000400000000000000" pitchFamily="2" charset="-78"/>
            </a:endParaRPr>
          </a:p>
          <a:p>
            <a:pPr lvl="0" algn="just" rtl="1"/>
            <a:r>
              <a:rPr lang="fa-IR" sz="2200" dirty="0">
                <a:cs typeface="B Nazanin" panose="00000400000000000000" pitchFamily="2" charset="-78"/>
              </a:rPr>
              <a:t>کالاهای مصرفی (لوازم برقی خانگی؛ وسایل آشپزخانه)</a:t>
            </a:r>
            <a:endParaRPr lang="en-US" sz="2200" dirty="0">
              <a:cs typeface="B Nazanin" panose="00000400000000000000" pitchFamily="2" charset="-78"/>
            </a:endParaRPr>
          </a:p>
          <a:p>
            <a:pPr lvl="0" algn="just" rtl="1"/>
            <a:r>
              <a:rPr lang="fa-IR" sz="2200" dirty="0">
                <a:cs typeface="B Nazanin" panose="00000400000000000000" pitchFamily="2" charset="-78"/>
              </a:rPr>
              <a:t>در </a:t>
            </a:r>
            <a:r>
              <a:rPr lang="fa-IR" sz="2200" dirty="0" smtClean="0">
                <a:cs typeface="B Nazanin" panose="00000400000000000000" pitchFamily="2" charset="-78"/>
              </a:rPr>
              <a:t>خطوط </a:t>
            </a:r>
            <a:r>
              <a:rPr lang="fa-IR" sz="2200" dirty="0">
                <a:cs typeface="B Nazanin" panose="00000400000000000000" pitchFamily="2" charset="-78"/>
              </a:rPr>
              <a:t>فشار قوی انتقال نیرو</a:t>
            </a:r>
            <a:endParaRPr lang="en-US" sz="2200" dirty="0">
              <a:cs typeface="B Nazanin" panose="00000400000000000000" pitchFamily="2" charset="-78"/>
            </a:endParaRPr>
          </a:p>
          <a:p>
            <a:pPr marL="0" lvl="0" indent="0" algn="just" rtl="1">
              <a:buNone/>
            </a:pPr>
            <a:endParaRPr lang="en-US" sz="2000" dirty="0">
              <a:cs typeface="B Nazanin" panose="00000400000000000000" pitchFamily="2" charset="-78"/>
            </a:endParaRPr>
          </a:p>
        </p:txBody>
      </p:sp>
    </p:spTree>
    <p:extLst>
      <p:ext uri="{BB962C8B-B14F-4D97-AF65-F5344CB8AC3E}">
        <p14:creationId xmlns:p14="http://schemas.microsoft.com/office/powerpoint/2010/main" val="6482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up)">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up)">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up)">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up)">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3698508"/>
          </a:xfrm>
        </p:spPr>
        <p:txBody>
          <a:bodyPr>
            <a:noAutofit/>
          </a:bodyPr>
          <a:lstStyle/>
          <a:p>
            <a:pPr algn="ctr" rtl="1"/>
            <a:r>
              <a:rPr lang="fa-IR" sz="5400" b="1" dirty="0" smtClean="0">
                <a:cs typeface="B Titr" panose="00000700000000000000" pitchFamily="2" charset="-78"/>
              </a:rPr>
              <a:t/>
            </a:r>
            <a:br>
              <a:rPr lang="fa-IR" sz="5400" b="1" dirty="0" smtClean="0">
                <a:cs typeface="B Titr" panose="00000700000000000000" pitchFamily="2" charset="-78"/>
              </a:rPr>
            </a:br>
            <a:r>
              <a:rPr lang="fa-IR" sz="5400" b="1" dirty="0" smtClean="0">
                <a:cs typeface="B Titr" panose="00000700000000000000" pitchFamily="2" charset="-78"/>
              </a:rPr>
              <a:t>بخش چهارم:</a:t>
            </a:r>
            <a:br>
              <a:rPr lang="fa-IR" sz="5400" b="1" dirty="0" smtClean="0">
                <a:cs typeface="B Titr" panose="00000700000000000000" pitchFamily="2" charset="-78"/>
              </a:rPr>
            </a:br>
            <a:r>
              <a:rPr lang="en-US" sz="5400" dirty="0">
                <a:cs typeface="B Titr" panose="00000700000000000000" pitchFamily="2" charset="-78"/>
              </a:rPr>
              <a:t/>
            </a:r>
            <a:br>
              <a:rPr lang="en-US" sz="5400" dirty="0">
                <a:cs typeface="B Titr" panose="00000700000000000000" pitchFamily="2" charset="-78"/>
              </a:rPr>
            </a:br>
            <a:r>
              <a:rPr lang="fa-IR" sz="5400" b="1" dirty="0" smtClean="0">
                <a:solidFill>
                  <a:srgbClr val="00B050"/>
                </a:solidFill>
                <a:cs typeface="B Titr" panose="00000700000000000000" pitchFamily="2" charset="-78"/>
              </a:rPr>
              <a:t>صنایع کود شیمیایی</a:t>
            </a:r>
            <a:r>
              <a:rPr lang="en-US" sz="5400" dirty="0">
                <a:cs typeface="B Titr" panose="00000700000000000000" pitchFamily="2" charset="-78"/>
              </a:rPr>
              <a:t/>
            </a:r>
            <a:br>
              <a:rPr lang="en-US" sz="5400" dirty="0">
                <a:cs typeface="B Titr" panose="00000700000000000000" pitchFamily="2" charset="-78"/>
              </a:rPr>
            </a:br>
            <a:r>
              <a:rPr lang="fa-IR" sz="5400" b="1" dirty="0">
                <a:cs typeface="B Titr" panose="00000700000000000000" pitchFamily="2" charset="-78"/>
              </a:rPr>
              <a:t> </a:t>
            </a:r>
            <a:r>
              <a:rPr lang="en-US" sz="5400" dirty="0">
                <a:cs typeface="B Titr" panose="00000700000000000000" pitchFamily="2" charset="-78"/>
              </a:rPr>
              <a:t/>
            </a:r>
            <a:br>
              <a:rPr lang="en-US" sz="5400" dirty="0">
                <a:cs typeface="B Titr" panose="00000700000000000000" pitchFamily="2" charset="-78"/>
              </a:rPr>
            </a:br>
            <a:r>
              <a:rPr lang="fa-IR" sz="5400" b="1" dirty="0" smtClean="0">
                <a:solidFill>
                  <a:srgbClr val="00B050"/>
                </a:solidFill>
                <a:cs typeface="B Titr" panose="00000700000000000000" pitchFamily="2" charset="-78"/>
              </a:rPr>
              <a:t/>
            </a:r>
            <a:br>
              <a:rPr lang="fa-IR" sz="5400" b="1" dirty="0" smtClean="0">
                <a:solidFill>
                  <a:srgbClr val="00B050"/>
                </a:solidFill>
                <a:cs typeface="B Titr" panose="00000700000000000000" pitchFamily="2" charset="-78"/>
              </a:rPr>
            </a:br>
            <a:r>
              <a:rPr lang="en-US" sz="5400" dirty="0">
                <a:solidFill>
                  <a:srgbClr val="00B050"/>
                </a:solidFill>
                <a:cs typeface="B Titr" panose="00000700000000000000" pitchFamily="2" charset="-78"/>
              </a:rPr>
              <a:t/>
            </a:r>
            <a:br>
              <a:rPr lang="en-US" sz="5400" dirty="0">
                <a:solidFill>
                  <a:srgbClr val="00B050"/>
                </a:solidFill>
                <a:cs typeface="B Titr" panose="00000700000000000000" pitchFamily="2" charset="-78"/>
              </a:rPr>
            </a:br>
            <a:r>
              <a:rPr lang="en-US" sz="5400" dirty="0" smtClean="0">
                <a:solidFill>
                  <a:srgbClr val="00B050"/>
                </a:solidFill>
                <a:cs typeface="B Titr" panose="00000700000000000000" pitchFamily="2" charset="-78"/>
              </a:rPr>
              <a:t/>
            </a:r>
            <a:br>
              <a:rPr lang="en-US" sz="5400" dirty="0" smtClean="0">
                <a:solidFill>
                  <a:srgbClr val="00B050"/>
                </a:solidFill>
                <a:cs typeface="B Titr" panose="00000700000000000000" pitchFamily="2" charset="-78"/>
              </a:rPr>
            </a:br>
            <a:endParaRPr lang="en-US" sz="5400" dirty="0">
              <a:solidFill>
                <a:srgbClr val="00B050"/>
              </a:solidFill>
              <a:cs typeface="B Titr" panose="00000700000000000000" pitchFamily="2" charset="-78"/>
            </a:endParaRPr>
          </a:p>
        </p:txBody>
      </p:sp>
    </p:spTree>
    <p:extLst>
      <p:ext uri="{BB962C8B-B14F-4D97-AF65-F5344CB8AC3E}">
        <p14:creationId xmlns:p14="http://schemas.microsoft.com/office/powerpoint/2010/main" val="308661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2925" y="596899"/>
            <a:ext cx="8915400" cy="6010729"/>
          </a:xfrm>
        </p:spPr>
        <p:txBody>
          <a:bodyPr>
            <a:noAutofit/>
          </a:bodyPr>
          <a:lstStyle/>
          <a:p>
            <a:pPr marL="0" lvl="0" indent="0" algn="just" rtl="1">
              <a:buNone/>
            </a:pPr>
            <a:r>
              <a:rPr lang="fa-IR" sz="2400" b="1" dirty="0" smtClean="0">
                <a:solidFill>
                  <a:srgbClr val="0070C0"/>
                </a:solidFill>
                <a:cs typeface="B Nazanin" panose="00000400000000000000" pitchFamily="2" charset="-78"/>
              </a:rPr>
              <a:t>مقدمه</a:t>
            </a:r>
            <a:endParaRPr lang="en-US" sz="2400" b="1" dirty="0">
              <a:solidFill>
                <a:srgbClr val="0070C0"/>
              </a:solidFill>
              <a:cs typeface="B Nazanin" panose="00000400000000000000" pitchFamily="2" charset="-78"/>
            </a:endParaRPr>
          </a:p>
          <a:p>
            <a:pPr algn="just" rtl="1"/>
            <a:r>
              <a:rPr lang="fa-IR" sz="2200" dirty="0">
                <a:cs typeface="B Nazanin" panose="00000400000000000000" pitchFamily="2" charset="-78"/>
              </a:rPr>
              <a:t>کود، هر گونه مواد طبیعی یا مصنوعی است که عموماً به خاطر مواد مفیدی که در آن وجود دارد در کشاورزی برای تقویت خاک مزرعه استفاده می شود</a:t>
            </a:r>
            <a:r>
              <a:rPr lang="fa-IR" sz="2200" dirty="0" smtClean="0">
                <a:cs typeface="B Nazanin" panose="00000400000000000000" pitchFamily="2" charset="-78"/>
              </a:rPr>
              <a:t>.</a:t>
            </a:r>
            <a:endParaRPr lang="en-US" sz="2200" dirty="0">
              <a:cs typeface="B Nazanin" panose="00000400000000000000" pitchFamily="2" charset="-78"/>
            </a:endParaRPr>
          </a:p>
          <a:p>
            <a:pPr marL="0" lvl="0" indent="0" algn="just" rtl="1">
              <a:buNone/>
            </a:pPr>
            <a:r>
              <a:rPr lang="fa-IR" sz="2400" b="1" dirty="0">
                <a:solidFill>
                  <a:srgbClr val="0070C0"/>
                </a:solidFill>
                <a:cs typeface="B Nazanin" panose="00000400000000000000" pitchFamily="2" charset="-78"/>
              </a:rPr>
              <a:t>انواع کودها</a:t>
            </a:r>
            <a:endParaRPr lang="en-US" sz="2400" b="1" dirty="0">
              <a:solidFill>
                <a:srgbClr val="0070C0"/>
              </a:solidFill>
              <a:cs typeface="B Nazanin" panose="00000400000000000000" pitchFamily="2" charset="-78"/>
            </a:endParaRPr>
          </a:p>
          <a:p>
            <a:pPr lvl="0" algn="just" rtl="1"/>
            <a:r>
              <a:rPr lang="fa-IR" sz="2200" dirty="0">
                <a:cs typeface="B Nazanin" panose="00000400000000000000" pitchFamily="2" charset="-78"/>
              </a:rPr>
              <a:t>زیستی</a:t>
            </a:r>
            <a:endParaRPr lang="en-US" sz="2200" dirty="0">
              <a:cs typeface="B Nazanin" panose="00000400000000000000" pitchFamily="2" charset="-78"/>
            </a:endParaRPr>
          </a:p>
          <a:p>
            <a:pPr lvl="0" algn="just" rtl="1"/>
            <a:r>
              <a:rPr lang="fa-IR" sz="2200" dirty="0">
                <a:cs typeface="B Nazanin" panose="00000400000000000000" pitchFamily="2" charset="-78"/>
              </a:rPr>
              <a:t>شیمیایی</a:t>
            </a:r>
            <a:endParaRPr lang="en-US" sz="2200" dirty="0">
              <a:cs typeface="B Nazanin" panose="00000400000000000000" pitchFamily="2" charset="-78"/>
            </a:endParaRPr>
          </a:p>
          <a:p>
            <a:pPr lvl="0" algn="just" rtl="1"/>
            <a:r>
              <a:rPr lang="fa-IR" sz="2200" dirty="0">
                <a:cs typeface="B Nazanin" panose="00000400000000000000" pitchFamily="2" charset="-78"/>
              </a:rPr>
              <a:t>حیوانی</a:t>
            </a:r>
            <a:endParaRPr lang="en-US" sz="2200" dirty="0">
              <a:cs typeface="B Nazanin" panose="00000400000000000000" pitchFamily="2" charset="-78"/>
            </a:endParaRPr>
          </a:p>
          <a:p>
            <a:pPr lvl="0" algn="just" rtl="1"/>
            <a:r>
              <a:rPr lang="fa-IR" sz="2200" dirty="0">
                <a:cs typeface="B Nazanin" panose="00000400000000000000" pitchFamily="2" charset="-78"/>
              </a:rPr>
              <a:t>کمپوست: پسماند خانگی و غذایی</a:t>
            </a:r>
            <a:endParaRPr lang="en-US" sz="2200" dirty="0">
              <a:cs typeface="B Nazanin" panose="00000400000000000000" pitchFamily="2" charset="-78"/>
            </a:endParaRPr>
          </a:p>
          <a:p>
            <a:pPr lvl="0" algn="just" rtl="1"/>
            <a:r>
              <a:rPr lang="fa-IR" sz="2200" dirty="0">
                <a:cs typeface="B Nazanin" panose="00000400000000000000" pitchFamily="2" charset="-78"/>
              </a:rPr>
              <a:t>گیاهی</a:t>
            </a:r>
            <a:endParaRPr lang="en-US" sz="2200" dirty="0">
              <a:cs typeface="B Nazanin" panose="00000400000000000000" pitchFamily="2" charset="-78"/>
            </a:endParaRPr>
          </a:p>
          <a:p>
            <a:pPr lvl="0" algn="just" rtl="1"/>
            <a:r>
              <a:rPr lang="fa-IR" sz="2200" dirty="0">
                <a:cs typeface="B Nazanin" panose="00000400000000000000" pitchFamily="2" charset="-78"/>
              </a:rPr>
              <a:t>سبز</a:t>
            </a:r>
            <a:endParaRPr lang="en-US" sz="2200" dirty="0">
              <a:cs typeface="B Nazanin" panose="00000400000000000000" pitchFamily="2" charset="-78"/>
            </a:endParaRPr>
          </a:p>
          <a:p>
            <a:pPr algn="just" rtl="1"/>
            <a:r>
              <a:rPr lang="fa-IR" sz="2200" dirty="0">
                <a:cs typeface="B Nazanin" panose="00000400000000000000" pitchFamily="2" charset="-78"/>
              </a:rPr>
              <a:t>کودهای شیمیایی: موادی هستند که به صورت شیمیایی تولید شده که دارای مواد مغزی مورد نیاز گیاه می باشد.</a:t>
            </a:r>
            <a:endParaRPr lang="en-US" sz="2200" dirty="0">
              <a:cs typeface="B Nazanin" panose="00000400000000000000" pitchFamily="2" charset="-78"/>
            </a:endParaRPr>
          </a:p>
          <a:p>
            <a:pPr algn="just" rtl="1"/>
            <a:r>
              <a:rPr lang="fa-IR" sz="2200" dirty="0">
                <a:cs typeface="B Nazanin" panose="00000400000000000000" pitchFamily="2" charset="-78"/>
              </a:rPr>
              <a:t>تولید کودهای شیمیایی، در کشاورزی و ازدیاد تولید محصولات زراعی انقلابی را به وجود آورد. اما صدماتی به خاک موجودات زنده (اکوسیستم) وارد می نمایند.</a:t>
            </a:r>
            <a:endParaRPr lang="en-US" sz="2200" dirty="0">
              <a:cs typeface="B Nazanin" panose="00000400000000000000" pitchFamily="2" charset="-78"/>
            </a:endParaRPr>
          </a:p>
          <a:p>
            <a:pPr marL="0" lvl="0" indent="0" algn="just" rtl="1">
              <a:buNone/>
            </a:pPr>
            <a:endParaRPr lang="en-US" sz="2200" dirty="0">
              <a:cs typeface="B Nazanin" panose="00000400000000000000" pitchFamily="2" charset="-78"/>
            </a:endParaRPr>
          </a:p>
        </p:txBody>
      </p:sp>
    </p:spTree>
    <p:extLst>
      <p:ext uri="{BB962C8B-B14F-4D97-AF65-F5344CB8AC3E}">
        <p14:creationId xmlns:p14="http://schemas.microsoft.com/office/powerpoint/2010/main" val="999528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up)">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up)">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up)">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up)">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up)">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wipe(up)">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1"/>
            <a:r>
              <a:rPr lang="fa-IR" b="1" dirty="0" smtClean="0">
                <a:solidFill>
                  <a:srgbClr val="00B050"/>
                </a:solidFill>
              </a:rPr>
              <a:t>کتب </a:t>
            </a:r>
            <a:r>
              <a:rPr lang="fa-IR" b="1" dirty="0">
                <a:solidFill>
                  <a:srgbClr val="00B050"/>
                </a:solidFill>
              </a:rPr>
              <a:t>مفید و </a:t>
            </a:r>
            <a:r>
              <a:rPr lang="fa-IR" b="1" dirty="0" smtClean="0">
                <a:solidFill>
                  <a:srgbClr val="00B050"/>
                </a:solidFill>
              </a:rPr>
              <a:t>منابع:</a:t>
            </a:r>
            <a:br>
              <a:rPr lang="fa-IR" b="1" dirty="0" smtClean="0">
                <a:solidFill>
                  <a:srgbClr val="00B050"/>
                </a:solidFill>
              </a:rPr>
            </a:br>
            <a:r>
              <a:rPr lang="en-US" dirty="0">
                <a:solidFill>
                  <a:srgbClr val="00B050"/>
                </a:solidFill>
              </a:rPr>
              <a:t/>
            </a:r>
            <a:br>
              <a:rPr lang="en-US" dirty="0">
                <a:solidFill>
                  <a:srgbClr val="00B050"/>
                </a:solidFill>
              </a:rPr>
            </a:br>
            <a:r>
              <a:rPr lang="en-US" dirty="0" smtClean="0">
                <a:solidFill>
                  <a:srgbClr val="00B050"/>
                </a:solidFill>
                <a:cs typeface="B Nazanin" panose="00000400000000000000" pitchFamily="2" charset="-78"/>
              </a:rPr>
              <a:t/>
            </a:r>
            <a:br>
              <a:rPr lang="en-US" dirty="0" smtClean="0">
                <a:solidFill>
                  <a:srgbClr val="00B050"/>
                </a:solidFill>
                <a:cs typeface="B Nazanin" panose="00000400000000000000" pitchFamily="2" charset="-78"/>
              </a:rPr>
            </a:br>
            <a:endParaRPr lang="en-US" dirty="0">
              <a:solidFill>
                <a:srgbClr val="00B050"/>
              </a:solidFill>
              <a:cs typeface="B Nazanin" panose="00000400000000000000" pitchFamily="2" charset="-78"/>
            </a:endParaRPr>
          </a:p>
        </p:txBody>
      </p:sp>
      <p:sp>
        <p:nvSpPr>
          <p:cNvPr id="3" name="Content Placeholder 2"/>
          <p:cNvSpPr>
            <a:spLocks noGrp="1"/>
          </p:cNvSpPr>
          <p:nvPr>
            <p:ph idx="1"/>
          </p:nvPr>
        </p:nvSpPr>
        <p:spPr>
          <a:xfrm>
            <a:off x="2592925" y="1956952"/>
            <a:ext cx="8915400" cy="4121729"/>
          </a:xfrm>
        </p:spPr>
        <p:txBody>
          <a:bodyPr>
            <a:noAutofit/>
          </a:bodyPr>
          <a:lstStyle/>
          <a:p>
            <a:pPr lvl="0" algn="r" rtl="1"/>
            <a:r>
              <a:rPr lang="fa-IR" sz="2400" dirty="0" smtClean="0">
                <a:cs typeface="B Nazanin" panose="00000400000000000000" pitchFamily="2" charset="-78"/>
              </a:rPr>
              <a:t>1) صنایع </a:t>
            </a:r>
            <a:r>
              <a:rPr lang="fa-IR" sz="2400" dirty="0">
                <a:cs typeface="B Nazanin" panose="00000400000000000000" pitchFamily="2" charset="-78"/>
              </a:rPr>
              <a:t>فرایندهای شیمیایی </a:t>
            </a:r>
            <a:r>
              <a:rPr lang="fa-IR" sz="2400" smtClean="0">
                <a:cs typeface="B Nazanin" panose="00000400000000000000" pitchFamily="2" charset="-78"/>
              </a:rPr>
              <a:t>– شریو؛ مرکز </a:t>
            </a:r>
            <a:r>
              <a:rPr lang="fa-IR" sz="2400" dirty="0">
                <a:cs typeface="B Nazanin" panose="00000400000000000000" pitchFamily="2" charset="-78"/>
              </a:rPr>
              <a:t>نشر </a:t>
            </a:r>
            <a:r>
              <a:rPr lang="fa-IR" sz="2400" dirty="0" smtClean="0">
                <a:cs typeface="B Nazanin" panose="00000400000000000000" pitchFamily="2" charset="-78"/>
              </a:rPr>
              <a:t>دانشگاهی</a:t>
            </a:r>
          </a:p>
          <a:p>
            <a:pPr lvl="0" algn="r" rtl="1"/>
            <a:endParaRPr lang="fa-IR" sz="2400" dirty="0" smtClean="0">
              <a:cs typeface="B Nazanin" panose="00000400000000000000" pitchFamily="2" charset="-78"/>
            </a:endParaRPr>
          </a:p>
          <a:p>
            <a:pPr algn="r" rtl="1"/>
            <a:r>
              <a:rPr lang="fa-IR" sz="2400" dirty="0">
                <a:cs typeface="B Nazanin" panose="00000400000000000000" pitchFamily="2" charset="-78"/>
              </a:rPr>
              <a:t>2</a:t>
            </a:r>
            <a:r>
              <a:rPr lang="fa-IR" sz="2400" dirty="0" smtClean="0">
                <a:cs typeface="B Nazanin" panose="00000400000000000000" pitchFamily="2" charset="-78"/>
              </a:rPr>
              <a:t>)</a:t>
            </a:r>
            <a:r>
              <a:rPr lang="fa-IR" sz="2400" dirty="0">
                <a:cs typeface="B Nazanin" panose="00000400000000000000" pitchFamily="2" charset="-78"/>
              </a:rPr>
              <a:t> اصول صنایع شیمیایی – دکتر رضوانه ملکی مقدم ؛ انتشارات دانشگاه شهید </a:t>
            </a:r>
            <a:r>
              <a:rPr lang="fa-IR" sz="2400" dirty="0" smtClean="0">
                <a:cs typeface="B Nazanin" panose="00000400000000000000" pitchFamily="2" charset="-78"/>
              </a:rPr>
              <a:t>بهشتی</a:t>
            </a:r>
            <a:endParaRPr lang="en-US" sz="2400" dirty="0">
              <a:cs typeface="B Nazanin" panose="00000400000000000000" pitchFamily="2" charset="-78"/>
            </a:endParaRPr>
          </a:p>
        </p:txBody>
      </p:sp>
    </p:spTree>
    <p:extLst>
      <p:ext uri="{BB962C8B-B14F-4D97-AF65-F5344CB8AC3E}">
        <p14:creationId xmlns:p14="http://schemas.microsoft.com/office/powerpoint/2010/main" val="4053344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2" presetClass="entr" presetSubtype="4" fill="hold" grpId="0" nodeType="afterEffect">
                                  <p:stCondLst>
                                    <p:cond delay="50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par>
                          <p:cTn id="15" fill="hold">
                            <p:stCondLst>
                              <p:cond delay="2000"/>
                            </p:stCondLst>
                            <p:childTnLst>
                              <p:par>
                                <p:cTn id="16" presetID="22" presetClass="entr" presetSubtype="4" fill="hold" grpId="0" nodeType="afterEffect">
                                  <p:stCondLst>
                                    <p:cond delay="50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2925" y="596899"/>
            <a:ext cx="8915400" cy="6010729"/>
          </a:xfrm>
        </p:spPr>
        <p:txBody>
          <a:bodyPr>
            <a:noAutofit/>
          </a:bodyPr>
          <a:lstStyle/>
          <a:p>
            <a:pPr marL="0" indent="0" algn="just" rtl="1">
              <a:buNone/>
            </a:pPr>
            <a:r>
              <a:rPr lang="fa-IR" sz="2400" b="1" dirty="0" smtClean="0">
                <a:solidFill>
                  <a:srgbClr val="0070C0"/>
                </a:solidFill>
                <a:cs typeface="B Nazanin" panose="00000400000000000000" pitchFamily="2" charset="-78"/>
              </a:rPr>
              <a:t>مزایای </a:t>
            </a:r>
            <a:r>
              <a:rPr lang="fa-IR" sz="2400" b="1" dirty="0">
                <a:solidFill>
                  <a:srgbClr val="0070C0"/>
                </a:solidFill>
                <a:cs typeface="B Nazanin" panose="00000400000000000000" pitchFamily="2" charset="-78"/>
              </a:rPr>
              <a:t>استفاده از کودهای شیمیایی:</a:t>
            </a:r>
            <a:endParaRPr lang="en-US" sz="2400" b="1" dirty="0">
              <a:solidFill>
                <a:srgbClr val="0070C0"/>
              </a:solidFill>
              <a:cs typeface="B Nazanin" panose="00000400000000000000" pitchFamily="2" charset="-78"/>
            </a:endParaRPr>
          </a:p>
          <a:p>
            <a:pPr lvl="0" algn="just" rtl="1"/>
            <a:r>
              <a:rPr lang="fa-IR" sz="2200" dirty="0">
                <a:cs typeface="B Nazanin" panose="00000400000000000000" pitchFamily="2" charset="-78"/>
              </a:rPr>
              <a:t>بهای ارزان</a:t>
            </a:r>
            <a:endParaRPr lang="en-US" sz="2200" dirty="0">
              <a:cs typeface="B Nazanin" panose="00000400000000000000" pitchFamily="2" charset="-78"/>
            </a:endParaRPr>
          </a:p>
          <a:p>
            <a:pPr lvl="0" algn="just" rtl="1"/>
            <a:r>
              <a:rPr lang="fa-IR" sz="2200" dirty="0">
                <a:cs typeface="B Nazanin" panose="00000400000000000000" pitchFamily="2" charset="-78"/>
              </a:rPr>
              <a:t>کاربرد آسان</a:t>
            </a:r>
            <a:endParaRPr lang="en-US" sz="2200" dirty="0">
              <a:cs typeface="B Nazanin" panose="00000400000000000000" pitchFamily="2" charset="-78"/>
            </a:endParaRPr>
          </a:p>
          <a:p>
            <a:pPr lvl="0" algn="just" rtl="1"/>
            <a:r>
              <a:rPr lang="fa-IR" sz="2200" dirty="0">
                <a:cs typeface="B Nazanin" panose="00000400000000000000" pitchFamily="2" charset="-78"/>
              </a:rPr>
              <a:t>درآمد کاذب کوتاه مدت (صرف نظر از استهلاک سرمایه اصلی یعنی خاک و مواد آلی آن</a:t>
            </a:r>
            <a:r>
              <a:rPr lang="fa-IR" sz="2200" dirty="0" smtClean="0">
                <a:cs typeface="B Nazanin" panose="00000400000000000000" pitchFamily="2" charset="-78"/>
              </a:rPr>
              <a:t>)</a:t>
            </a:r>
          </a:p>
          <a:p>
            <a:pPr marL="0" lvl="0" indent="0" algn="just" rtl="1">
              <a:buNone/>
            </a:pPr>
            <a:endParaRPr lang="en-US" sz="2200" dirty="0">
              <a:cs typeface="B Nazanin" panose="00000400000000000000" pitchFamily="2" charset="-78"/>
            </a:endParaRPr>
          </a:p>
          <a:p>
            <a:pPr marL="0" indent="0" algn="just" rtl="1">
              <a:buNone/>
            </a:pPr>
            <a:r>
              <a:rPr lang="fa-IR" sz="2400" b="1" dirty="0">
                <a:solidFill>
                  <a:srgbClr val="0070C0"/>
                </a:solidFill>
                <a:cs typeface="B Nazanin" panose="00000400000000000000" pitchFamily="2" charset="-78"/>
              </a:rPr>
              <a:t>انواع کودهای شیمیایی</a:t>
            </a:r>
            <a:endParaRPr lang="en-US" sz="2400" b="1" dirty="0">
              <a:solidFill>
                <a:srgbClr val="0070C0"/>
              </a:solidFill>
              <a:cs typeface="B Nazanin" panose="00000400000000000000" pitchFamily="2" charset="-78"/>
            </a:endParaRPr>
          </a:p>
          <a:p>
            <a:pPr lvl="0" algn="just" rtl="1"/>
            <a:r>
              <a:rPr lang="fa-IR" sz="2200" dirty="0">
                <a:cs typeface="B Nazanin" panose="00000400000000000000" pitchFamily="2" charset="-78"/>
              </a:rPr>
              <a:t>کودهای ازتی</a:t>
            </a:r>
            <a:endParaRPr lang="en-US" sz="2200" dirty="0">
              <a:cs typeface="B Nazanin" panose="00000400000000000000" pitchFamily="2" charset="-78"/>
            </a:endParaRPr>
          </a:p>
          <a:p>
            <a:pPr lvl="0" algn="just" rtl="1"/>
            <a:r>
              <a:rPr lang="fa-IR" sz="2200" dirty="0">
                <a:cs typeface="B Nazanin" panose="00000400000000000000" pitchFamily="2" charset="-78"/>
              </a:rPr>
              <a:t>کودهای فسفری</a:t>
            </a:r>
            <a:endParaRPr lang="en-US" sz="2200" dirty="0">
              <a:cs typeface="B Nazanin" panose="00000400000000000000" pitchFamily="2" charset="-78"/>
            </a:endParaRPr>
          </a:p>
          <a:p>
            <a:pPr lvl="0" algn="just" rtl="1"/>
            <a:r>
              <a:rPr lang="fa-IR" sz="2200" dirty="0">
                <a:cs typeface="B Nazanin" panose="00000400000000000000" pitchFamily="2" charset="-78"/>
              </a:rPr>
              <a:t>کودهای پتاسیمی</a:t>
            </a:r>
            <a:endParaRPr lang="en-US" sz="2200" dirty="0">
              <a:cs typeface="B Nazanin" panose="00000400000000000000" pitchFamily="2" charset="-78"/>
            </a:endParaRPr>
          </a:p>
          <a:p>
            <a:pPr algn="just" rtl="1"/>
            <a:r>
              <a:rPr lang="fa-IR" sz="2200" dirty="0">
                <a:cs typeface="B Nazanin" panose="00000400000000000000" pitchFamily="2" charset="-78"/>
              </a:rPr>
              <a:t>کودها را بر اساس نوع عنصر تقسیم بندی می کنند که دارای یک یا دو عنصر هستند ولی اگر کودی همۀ عناصر را داشته باشد کود کامل می گویند. </a:t>
            </a:r>
            <a:endParaRPr lang="en-US" sz="2200" dirty="0">
              <a:cs typeface="B Nazanin" panose="00000400000000000000" pitchFamily="2" charset="-78"/>
            </a:endParaRPr>
          </a:p>
          <a:p>
            <a:pPr marL="0" lvl="0" indent="0" algn="just" rtl="1">
              <a:buNone/>
            </a:pPr>
            <a:endParaRPr lang="en-US" sz="2200" dirty="0">
              <a:cs typeface="B Nazanin" panose="00000400000000000000" pitchFamily="2" charset="-78"/>
            </a:endParaRPr>
          </a:p>
        </p:txBody>
      </p:sp>
    </p:spTree>
    <p:extLst>
      <p:ext uri="{BB962C8B-B14F-4D97-AF65-F5344CB8AC3E}">
        <p14:creationId xmlns:p14="http://schemas.microsoft.com/office/powerpoint/2010/main" val="354677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up)">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up)">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up)">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up)">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wipe(up)">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92925" y="596899"/>
                <a:ext cx="8915400" cy="6010729"/>
              </a:xfrm>
            </p:spPr>
            <p:txBody>
              <a:bodyPr>
                <a:noAutofit/>
              </a:bodyPr>
              <a:lstStyle/>
              <a:p>
                <a:pPr marL="0" indent="0" algn="just" rtl="1">
                  <a:buNone/>
                </a:pPr>
                <a:endParaRPr lang="en-US" sz="2000" dirty="0" smtClean="0">
                  <a:cs typeface="B Nazanin" panose="00000400000000000000" pitchFamily="2" charset="-78"/>
                </a:endParaRPr>
              </a:p>
              <a:p>
                <a:pPr marL="0" lvl="0" indent="0" algn="just" rtl="1">
                  <a:buNone/>
                </a:pPr>
                <a:r>
                  <a:rPr lang="fa-IR" sz="2200" dirty="0" smtClean="0">
                    <a:cs typeface="B Nazanin" panose="00000400000000000000" pitchFamily="2" charset="-78"/>
                  </a:rPr>
                  <a:t>بیش </a:t>
                </a:r>
                <a:r>
                  <a:rPr lang="fa-IR" sz="2200" dirty="0">
                    <a:cs typeface="B Nazanin" panose="00000400000000000000" pitchFamily="2" charset="-78"/>
                  </a:rPr>
                  <a:t>از 90% تولید اوره در دنیا به منظور استفاده به عنوان کودشیمیایی است. (پرمصرفترین – ارزانترین)</a:t>
                </a:r>
                <a:endParaRPr lang="en-US" sz="2200" dirty="0">
                  <a:cs typeface="B Nazanin" panose="00000400000000000000" pitchFamily="2" charset="-78"/>
                </a:endParaRPr>
              </a:p>
              <a:p>
                <a:pPr lvl="0" algn="just" rtl="1"/>
                <a:r>
                  <a:rPr lang="fa-IR" sz="2200" dirty="0">
                    <a:cs typeface="B Nazanin" panose="00000400000000000000" pitchFamily="2" charset="-78"/>
                  </a:rPr>
                  <a:t>صنایع رزین سازی</a:t>
                </a:r>
                <a:endParaRPr lang="en-US" sz="2200" dirty="0">
                  <a:cs typeface="B Nazanin" panose="00000400000000000000" pitchFamily="2" charset="-78"/>
                </a:endParaRPr>
              </a:p>
              <a:p>
                <a:pPr lvl="0" algn="just" rtl="1"/>
                <a:r>
                  <a:rPr lang="fa-IR" sz="2200" dirty="0">
                    <a:cs typeface="B Nazanin" panose="00000400000000000000" pitchFamily="2" charset="-78"/>
                  </a:rPr>
                  <a:t>تهیۀ پلاستیک ها</a:t>
                </a:r>
                <a:endParaRPr lang="en-US" sz="2200" dirty="0">
                  <a:cs typeface="B Nazanin" panose="00000400000000000000" pitchFamily="2" charset="-78"/>
                </a:endParaRPr>
              </a:p>
              <a:p>
                <a:pPr lvl="0" algn="just" rtl="1"/>
                <a:r>
                  <a:rPr lang="fa-IR" sz="2200" dirty="0">
                    <a:cs typeface="B Nazanin" panose="00000400000000000000" pitchFamily="2" charset="-78"/>
                  </a:rPr>
                  <a:t>تهیۀ چسب ها (اوره فرمالدهید)</a:t>
                </a:r>
                <a:endParaRPr lang="en-US" sz="2200" dirty="0">
                  <a:cs typeface="B Nazanin" panose="00000400000000000000" pitchFamily="2" charset="-78"/>
                </a:endParaRPr>
              </a:p>
              <a:p>
                <a:pPr lvl="0" algn="just" rtl="1"/>
                <a:r>
                  <a:rPr lang="fa-IR" sz="2200" dirty="0">
                    <a:cs typeface="B Nazanin" panose="00000400000000000000" pitchFamily="2" charset="-78"/>
                  </a:rPr>
                  <a:t>تهیۀ عایق حرارتی</a:t>
                </a:r>
                <a:endParaRPr lang="en-US" sz="2200" dirty="0">
                  <a:cs typeface="B Nazanin" panose="00000400000000000000" pitchFamily="2" charset="-78"/>
                </a:endParaRPr>
              </a:p>
              <a:p>
                <a:pPr lvl="0" algn="just"/>
                <a:r>
                  <a:rPr lang="en-US" sz="2200" dirty="0" err="1">
                    <a:cs typeface="B Nazanin" panose="00000400000000000000" pitchFamily="2" charset="-78"/>
                  </a:rPr>
                  <a:t>AgNCO</a:t>
                </a:r>
                <a:r>
                  <a:rPr lang="ru-RU" sz="2200" dirty="0">
                    <a:cs typeface="B Nazanin" panose="00000400000000000000" pitchFamily="2" charset="-78"/>
                  </a:rPr>
                  <a:t> + </a:t>
                </a:r>
                <a:r>
                  <a:rPr lang="en-US" sz="2200" dirty="0">
                    <a:cs typeface="B Nazanin" panose="00000400000000000000" pitchFamily="2" charset="-78"/>
                  </a:rPr>
                  <a:t>NH</a:t>
                </a:r>
                <a:r>
                  <a:rPr lang="ru-RU" sz="2200" dirty="0">
                    <a:cs typeface="B Nazanin" panose="00000400000000000000" pitchFamily="2" charset="-78"/>
                  </a:rPr>
                  <a:t>4</a:t>
                </a:r>
                <a:r>
                  <a:rPr lang="en-US" sz="2200" dirty="0">
                    <a:cs typeface="B Nazanin" panose="00000400000000000000" pitchFamily="2" charset="-78"/>
                  </a:rPr>
                  <a:t>Cl </a:t>
                </a:r>
                <a14:m>
                  <m:oMath xmlns:m="http://schemas.openxmlformats.org/officeDocument/2006/math">
                    <m:r>
                      <a:rPr lang="ru-RU" sz="2200">
                        <a:latin typeface="Cambria Math" panose="02040503050406030204" pitchFamily="18" charset="0"/>
                        <a:cs typeface="B Nazanin" panose="00000400000000000000" pitchFamily="2" charset="-78"/>
                      </a:rPr>
                      <m:t>→</m:t>
                    </m:r>
                  </m:oMath>
                </a14:m>
                <a:r>
                  <a:rPr lang="ru-RU" sz="2200" dirty="0">
                    <a:cs typeface="B Nazanin" panose="00000400000000000000" pitchFamily="2" charset="-78"/>
                  </a:rPr>
                  <a:t> (</a:t>
                </a:r>
                <a:r>
                  <a:rPr lang="en-US" sz="2200" dirty="0">
                    <a:cs typeface="B Nazanin" panose="00000400000000000000" pitchFamily="2" charset="-78"/>
                  </a:rPr>
                  <a:t>NH</a:t>
                </a:r>
                <a:r>
                  <a:rPr lang="ru-RU" sz="2200" dirty="0">
                    <a:cs typeface="B Nazanin" panose="00000400000000000000" pitchFamily="2" charset="-78"/>
                  </a:rPr>
                  <a:t>2)2</a:t>
                </a:r>
                <a:r>
                  <a:rPr lang="en-US" sz="2200" dirty="0">
                    <a:cs typeface="B Nazanin" panose="00000400000000000000" pitchFamily="2" charset="-78"/>
                  </a:rPr>
                  <a:t>CO</a:t>
                </a:r>
                <a:r>
                  <a:rPr lang="ru-RU" sz="2200" dirty="0">
                    <a:cs typeface="B Nazanin" panose="00000400000000000000" pitchFamily="2" charset="-78"/>
                  </a:rPr>
                  <a:t> + </a:t>
                </a:r>
                <a:r>
                  <a:rPr lang="en-US" sz="2200" dirty="0" err="1">
                    <a:cs typeface="B Nazanin" panose="00000400000000000000" pitchFamily="2" charset="-78"/>
                  </a:rPr>
                  <a:t>AgCl</a:t>
                </a:r>
                <a:endParaRPr lang="en-US" sz="2200" dirty="0">
                  <a:cs typeface="B Nazanin" panose="00000400000000000000" pitchFamily="2" charset="-78"/>
                </a:endParaRPr>
              </a:p>
              <a:p>
                <a:pPr lvl="0" algn="just" rtl="1"/>
                <a:r>
                  <a:rPr lang="fa-IR" sz="2200" dirty="0">
                    <a:cs typeface="B Nazanin" panose="00000400000000000000" pitchFamily="2" charset="-78"/>
                  </a:rPr>
                  <a:t>اوره از واکنش بین آمونیاک مایع و گاز کربن دی اکسید در فشار </a:t>
                </a:r>
                <a14:m>
                  <m:oMath xmlns:m="http://schemas.openxmlformats.org/officeDocument/2006/math">
                    <m:r>
                      <a:rPr lang="ru-RU" sz="2200">
                        <a:latin typeface="Cambria Math" panose="02040503050406030204" pitchFamily="18" charset="0"/>
                        <a:cs typeface="B Nazanin" panose="00000400000000000000" pitchFamily="2" charset="-78"/>
                      </a:rPr>
                      <m:t>143</m:t>
                    </m:r>
                    <m:f>
                      <m:fPr>
                        <m:ctrlPr>
                          <a:rPr lang="en-US" sz="2200" i="1">
                            <a:latin typeface="Cambria Math"/>
                            <a:cs typeface="B Nazanin" panose="00000400000000000000" pitchFamily="2" charset="-78"/>
                          </a:rPr>
                        </m:ctrlPr>
                      </m:fPr>
                      <m:num>
                        <m:r>
                          <a:rPr lang="en-US" sz="2200">
                            <a:latin typeface="Cambria Math" panose="02040503050406030204" pitchFamily="18" charset="0"/>
                            <a:cs typeface="B Nazanin" panose="00000400000000000000" pitchFamily="2" charset="-78"/>
                          </a:rPr>
                          <m:t>𝑘𝑔</m:t>
                        </m:r>
                      </m:num>
                      <m:den>
                        <m:r>
                          <a:rPr lang="en-US" sz="2200">
                            <a:latin typeface="Cambria Math" panose="02040503050406030204" pitchFamily="18" charset="0"/>
                            <a:cs typeface="B Nazanin" panose="00000400000000000000" pitchFamily="2" charset="-78"/>
                          </a:rPr>
                          <m:t>𝑐</m:t>
                        </m:r>
                        <m:sSup>
                          <m:sSupPr>
                            <m:ctrlPr>
                              <a:rPr lang="en-US" sz="2200" i="1">
                                <a:latin typeface="Cambria Math"/>
                                <a:cs typeface="B Nazanin" panose="00000400000000000000" pitchFamily="2" charset="-78"/>
                              </a:rPr>
                            </m:ctrlPr>
                          </m:sSupPr>
                          <m:e>
                            <m:r>
                              <a:rPr lang="en-US" sz="2200">
                                <a:latin typeface="Cambria Math" panose="02040503050406030204" pitchFamily="18" charset="0"/>
                                <a:cs typeface="B Nazanin" panose="00000400000000000000" pitchFamily="2" charset="-78"/>
                              </a:rPr>
                              <m:t>𝑚</m:t>
                            </m:r>
                          </m:e>
                          <m:sup>
                            <m:r>
                              <a:rPr lang="ru-RU" sz="2200">
                                <a:latin typeface="Cambria Math" panose="02040503050406030204" pitchFamily="18" charset="0"/>
                                <a:cs typeface="B Nazanin" panose="00000400000000000000" pitchFamily="2" charset="-78"/>
                              </a:rPr>
                              <m:t>2</m:t>
                            </m:r>
                          </m:sup>
                        </m:sSup>
                      </m:den>
                    </m:f>
                  </m:oMath>
                </a14:m>
                <a:r>
                  <a:rPr lang="fa-IR" sz="2200" dirty="0">
                    <a:cs typeface="B Nazanin" panose="00000400000000000000" pitchFamily="2" charset="-78"/>
                  </a:rPr>
                  <a:t> و دمای 170-180 درجه سانتیگراد بدست می آید.</a:t>
                </a:r>
                <a:endParaRPr lang="en-US" sz="2200" dirty="0">
                  <a:cs typeface="B Nazanin" panose="00000400000000000000" pitchFamily="2" charset="-78"/>
                </a:endParaRPr>
              </a:p>
              <a:p>
                <a:pPr marL="0" lvl="0" indent="0" algn="just" rtl="1">
                  <a:buNone/>
                </a:pPr>
                <a:endParaRPr lang="en-US" sz="2000" dirty="0">
                  <a:cs typeface="B Nazanin" panose="00000400000000000000" pitchFamily="2" charset="-78"/>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92925" y="596899"/>
                <a:ext cx="8915400" cy="6010729"/>
              </a:xfrm>
              <a:blipFill rotWithShape="0">
                <a:blip r:embed="rId2"/>
                <a:stretch>
                  <a:fillRect l="-1709" r="-820"/>
                </a:stretch>
              </a:blipFill>
            </p:spPr>
            <p:txBody>
              <a:bodyPr/>
              <a:lstStyle/>
              <a:p>
                <a:r>
                  <a:rPr lang="en-US">
                    <a:noFill/>
                  </a:rPr>
                  <a:t> </a:t>
                </a:r>
              </a:p>
            </p:txBody>
          </p:sp>
        </mc:Fallback>
      </mc:AlternateContent>
    </p:spTree>
    <p:extLst>
      <p:ext uri="{BB962C8B-B14F-4D97-AF65-F5344CB8AC3E}">
        <p14:creationId xmlns:p14="http://schemas.microsoft.com/office/powerpoint/2010/main" val="1082962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up)">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up)">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up)">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up)">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up)">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2925" y="596899"/>
            <a:ext cx="8915400" cy="6010729"/>
          </a:xfrm>
        </p:spPr>
        <p:txBody>
          <a:bodyPr>
            <a:noAutofit/>
          </a:bodyPr>
          <a:lstStyle/>
          <a:p>
            <a:pPr marL="0" indent="0" algn="just" rtl="1">
              <a:buNone/>
            </a:pPr>
            <a:endParaRPr lang="en-US" sz="2000" dirty="0" smtClean="0">
              <a:cs typeface="B Nazanin" panose="00000400000000000000" pitchFamily="2" charset="-78"/>
            </a:endParaRPr>
          </a:p>
          <a:p>
            <a:pPr marL="0" lvl="0" indent="0" algn="just" rtl="1">
              <a:buNone/>
            </a:pPr>
            <a:endParaRPr lang="en-US" sz="2000" dirty="0">
              <a:cs typeface="B Nazanin" panose="00000400000000000000" pitchFamily="2" charset="-78"/>
            </a:endParaRPr>
          </a:p>
        </p:txBody>
      </p:sp>
      <p:pic>
        <p:nvPicPr>
          <p:cNvPr id="13" name="Picture 12"/>
          <p:cNvPicPr>
            <a:picLocks noChangeAspect="1"/>
          </p:cNvPicPr>
          <p:nvPr/>
        </p:nvPicPr>
        <p:blipFill>
          <a:blip r:embed="rId2"/>
          <a:stretch>
            <a:fillRect/>
          </a:stretch>
        </p:blipFill>
        <p:spPr>
          <a:xfrm>
            <a:off x="2592926" y="723948"/>
            <a:ext cx="6104760" cy="3753013"/>
          </a:xfrm>
          <a:prstGeom prst="rect">
            <a:avLst/>
          </a:prstGeom>
        </p:spPr>
      </p:pic>
      <p:sp>
        <p:nvSpPr>
          <p:cNvPr id="14" name="Rectangle 13"/>
          <p:cNvSpPr/>
          <p:nvPr/>
        </p:nvSpPr>
        <p:spPr>
          <a:xfrm>
            <a:off x="2592924" y="4310739"/>
            <a:ext cx="8915401" cy="1775614"/>
          </a:xfrm>
          <a:prstGeom prst="rect">
            <a:avLst/>
          </a:prstGeom>
        </p:spPr>
        <p:txBody>
          <a:bodyPr wrap="square">
            <a:spAutoFit/>
          </a:bodyPr>
          <a:lstStyle/>
          <a:p>
            <a:pPr algn="just" rtl="1">
              <a:lnSpc>
                <a:spcPct val="107000"/>
              </a:lnSpc>
              <a:spcAft>
                <a:spcPts val="800"/>
              </a:spcAft>
            </a:pPr>
            <a:r>
              <a:rPr lang="fa-IR" sz="2400" b="1" dirty="0">
                <a:latin typeface="Times New Roman" panose="02020603050405020304" pitchFamily="18" charset="0"/>
                <a:ea typeface="Times New Roman" panose="02020603050405020304" pitchFamily="18" charset="0"/>
                <a:cs typeface="B Nazanin" panose="00000400000000000000" pitchFamily="2" charset="-78"/>
              </a:rPr>
              <a:t>در فرایند تولید کود کامل (</a:t>
            </a:r>
            <a:r>
              <a:rPr lang="en-US" sz="2400" b="1" dirty="0">
                <a:latin typeface="Times New Roman" panose="02020603050405020304" pitchFamily="18" charset="0"/>
                <a:ea typeface="Times New Roman" panose="02020603050405020304" pitchFamily="18" charset="0"/>
                <a:cs typeface="B Nazanin" panose="00000400000000000000" pitchFamily="2" charset="-78"/>
              </a:rPr>
              <a:t>NPK</a:t>
            </a:r>
            <a:r>
              <a:rPr lang="fa-IR" sz="2400" b="1" dirty="0">
                <a:latin typeface="Times New Roman" panose="02020603050405020304" pitchFamily="18" charset="0"/>
                <a:ea typeface="Times New Roman" panose="02020603050405020304" pitchFamily="18" charset="0"/>
                <a:cs typeface="B Nazanin" panose="00000400000000000000" pitchFamily="2" charset="-78"/>
              </a:rPr>
              <a:t>)</a:t>
            </a:r>
            <a:endParaRPr lang="en-US" sz="24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fa-IR" sz="2400" dirty="0">
                <a:latin typeface="Times New Roman" panose="02020603050405020304" pitchFamily="18" charset="0"/>
                <a:ea typeface="Times New Roman" panose="02020603050405020304" pitchFamily="18" charset="0"/>
                <a:cs typeface="B Nazanin" panose="00000400000000000000" pitchFamily="2" charset="-78"/>
              </a:rPr>
              <a:t>ابتدا ، آمونیوم فسفات و پتاسیم سولفات را توسط آسیاب به ذرات ریز تبدیل می کنند و بعد از آسیاب، مواد را با نسبت های تعیین شده (طبق فرمولاسیون کود) توزی</a:t>
            </a:r>
            <a:r>
              <a:rPr lang="fa-IR" sz="2400" dirty="0" smtClean="0">
                <a:latin typeface="Times New Roman" panose="02020603050405020304" pitchFamily="18" charset="0"/>
                <a:ea typeface="Times New Roman" panose="02020603050405020304" pitchFamily="18" charset="0"/>
                <a:cs typeface="B Nazanin" panose="00000400000000000000" pitchFamily="2" charset="-78"/>
              </a:rPr>
              <a:t>مواد </a:t>
            </a:r>
            <a:r>
              <a:rPr lang="fa-IR" sz="2400" dirty="0">
                <a:latin typeface="Times New Roman" panose="02020603050405020304" pitchFamily="18" charset="0"/>
                <a:ea typeface="Times New Roman" panose="02020603050405020304" pitchFamily="18" charset="0"/>
                <a:cs typeface="B Nazanin" panose="00000400000000000000" pitchFamily="2" charset="-78"/>
              </a:rPr>
              <a:t>اولیه یعنی آمونیوم </a:t>
            </a:r>
            <a:r>
              <a:rPr lang="fa-IR" sz="2400" dirty="0" smtClean="0">
                <a:latin typeface="Times New Roman" panose="02020603050405020304" pitchFamily="18" charset="0"/>
                <a:ea typeface="Times New Roman" panose="02020603050405020304" pitchFamily="18" charset="0"/>
                <a:cs typeface="B Nazanin" panose="00000400000000000000" pitchFamily="2" charset="-78"/>
              </a:rPr>
              <a:t>سولفاتن </a:t>
            </a:r>
            <a:r>
              <a:rPr lang="fa-IR" sz="2400" dirty="0">
                <a:latin typeface="Times New Roman" panose="02020603050405020304" pitchFamily="18" charset="0"/>
                <a:ea typeface="Times New Roman" panose="02020603050405020304" pitchFamily="18" charset="0"/>
                <a:cs typeface="B Nazanin" panose="00000400000000000000" pitchFamily="2" charset="-78"/>
              </a:rPr>
              <a:t>نموده و مخلوط می نمائید.</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317991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3698508"/>
          </a:xfrm>
        </p:spPr>
        <p:txBody>
          <a:bodyPr>
            <a:noAutofit/>
          </a:bodyPr>
          <a:lstStyle/>
          <a:p>
            <a:pPr algn="ctr" rtl="1"/>
            <a:r>
              <a:rPr lang="fa-IR" sz="5400" b="1" dirty="0" smtClean="0">
                <a:cs typeface="B Titr" panose="00000700000000000000" pitchFamily="2" charset="-78"/>
              </a:rPr>
              <a:t/>
            </a:r>
            <a:br>
              <a:rPr lang="fa-IR" sz="5400" b="1" dirty="0" smtClean="0">
                <a:cs typeface="B Titr" panose="00000700000000000000" pitchFamily="2" charset="-78"/>
              </a:rPr>
            </a:br>
            <a:r>
              <a:rPr lang="fa-IR" sz="5400" b="1" dirty="0" smtClean="0">
                <a:cs typeface="B Titr" panose="00000700000000000000" pitchFamily="2" charset="-78"/>
              </a:rPr>
              <a:t>بخش پنجم:</a:t>
            </a:r>
            <a:br>
              <a:rPr lang="fa-IR" sz="5400" b="1" dirty="0" smtClean="0">
                <a:cs typeface="B Titr" panose="00000700000000000000" pitchFamily="2" charset="-78"/>
              </a:rPr>
            </a:br>
            <a:r>
              <a:rPr lang="en-US" sz="5400" dirty="0">
                <a:cs typeface="B Titr" panose="00000700000000000000" pitchFamily="2" charset="-78"/>
              </a:rPr>
              <a:t/>
            </a:r>
            <a:br>
              <a:rPr lang="en-US" sz="5400" dirty="0">
                <a:cs typeface="B Titr" panose="00000700000000000000" pitchFamily="2" charset="-78"/>
              </a:rPr>
            </a:br>
            <a:r>
              <a:rPr lang="fa-IR" sz="5400" b="1" dirty="0" smtClean="0">
                <a:solidFill>
                  <a:srgbClr val="00B050"/>
                </a:solidFill>
                <a:cs typeface="B Titr" panose="00000700000000000000" pitchFamily="2" charset="-78"/>
              </a:rPr>
              <a:t>صنایع دارویی و بیوتکنولوژی</a:t>
            </a:r>
            <a:r>
              <a:rPr lang="en-US" sz="5400" dirty="0">
                <a:cs typeface="B Titr" panose="00000700000000000000" pitchFamily="2" charset="-78"/>
              </a:rPr>
              <a:t/>
            </a:r>
            <a:br>
              <a:rPr lang="en-US" sz="5400" dirty="0">
                <a:cs typeface="B Titr" panose="00000700000000000000" pitchFamily="2" charset="-78"/>
              </a:rPr>
            </a:br>
            <a:r>
              <a:rPr lang="fa-IR" sz="5400" b="1" dirty="0">
                <a:cs typeface="B Titr" panose="00000700000000000000" pitchFamily="2" charset="-78"/>
              </a:rPr>
              <a:t> </a:t>
            </a:r>
            <a:r>
              <a:rPr lang="en-US" sz="5400" dirty="0">
                <a:cs typeface="B Titr" panose="00000700000000000000" pitchFamily="2" charset="-78"/>
              </a:rPr>
              <a:t/>
            </a:r>
            <a:br>
              <a:rPr lang="en-US" sz="5400" dirty="0">
                <a:cs typeface="B Titr" panose="00000700000000000000" pitchFamily="2" charset="-78"/>
              </a:rPr>
            </a:br>
            <a:r>
              <a:rPr lang="fa-IR" sz="5400" b="1" dirty="0" smtClean="0">
                <a:solidFill>
                  <a:srgbClr val="00B050"/>
                </a:solidFill>
                <a:cs typeface="B Titr" panose="00000700000000000000" pitchFamily="2" charset="-78"/>
              </a:rPr>
              <a:t/>
            </a:r>
            <a:br>
              <a:rPr lang="fa-IR" sz="5400" b="1" dirty="0" smtClean="0">
                <a:solidFill>
                  <a:srgbClr val="00B050"/>
                </a:solidFill>
                <a:cs typeface="B Titr" panose="00000700000000000000" pitchFamily="2" charset="-78"/>
              </a:rPr>
            </a:br>
            <a:r>
              <a:rPr lang="en-US" sz="5400" dirty="0">
                <a:solidFill>
                  <a:srgbClr val="00B050"/>
                </a:solidFill>
                <a:cs typeface="B Titr" panose="00000700000000000000" pitchFamily="2" charset="-78"/>
              </a:rPr>
              <a:t/>
            </a:r>
            <a:br>
              <a:rPr lang="en-US" sz="5400" dirty="0">
                <a:solidFill>
                  <a:srgbClr val="00B050"/>
                </a:solidFill>
                <a:cs typeface="B Titr" panose="00000700000000000000" pitchFamily="2" charset="-78"/>
              </a:rPr>
            </a:br>
            <a:r>
              <a:rPr lang="en-US" sz="5400" dirty="0" smtClean="0">
                <a:solidFill>
                  <a:srgbClr val="00B050"/>
                </a:solidFill>
                <a:cs typeface="B Titr" panose="00000700000000000000" pitchFamily="2" charset="-78"/>
              </a:rPr>
              <a:t/>
            </a:r>
            <a:br>
              <a:rPr lang="en-US" sz="5400" dirty="0" smtClean="0">
                <a:solidFill>
                  <a:srgbClr val="00B050"/>
                </a:solidFill>
                <a:cs typeface="B Titr" panose="00000700000000000000" pitchFamily="2" charset="-78"/>
              </a:rPr>
            </a:br>
            <a:endParaRPr lang="en-US" sz="5400" dirty="0">
              <a:solidFill>
                <a:srgbClr val="00B050"/>
              </a:solidFill>
              <a:cs typeface="B Titr" panose="00000700000000000000" pitchFamily="2" charset="-78"/>
            </a:endParaRPr>
          </a:p>
        </p:txBody>
      </p:sp>
    </p:spTree>
    <p:extLst>
      <p:ext uri="{BB962C8B-B14F-4D97-AF65-F5344CB8AC3E}">
        <p14:creationId xmlns:p14="http://schemas.microsoft.com/office/powerpoint/2010/main" val="270503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2925" y="596899"/>
            <a:ext cx="8915400" cy="6010729"/>
          </a:xfrm>
        </p:spPr>
        <p:txBody>
          <a:bodyPr>
            <a:noAutofit/>
          </a:bodyPr>
          <a:lstStyle/>
          <a:p>
            <a:pPr marL="0" indent="0" algn="just" rtl="1">
              <a:buNone/>
            </a:pPr>
            <a:endParaRPr lang="en-US" sz="2000" dirty="0" smtClean="0">
              <a:cs typeface="B Nazanin" panose="00000400000000000000" pitchFamily="2" charset="-78"/>
            </a:endParaRPr>
          </a:p>
          <a:p>
            <a:pPr algn="just" rtl="1">
              <a:buFont typeface="Wingdings" panose="05000000000000000000" pitchFamily="2" charset="2"/>
              <a:buChar char="q"/>
            </a:pPr>
            <a:r>
              <a:rPr lang="fa-IR" sz="2400" dirty="0" smtClean="0">
                <a:cs typeface="B Nazanin" panose="00000400000000000000" pitchFamily="2" charset="-78"/>
              </a:rPr>
              <a:t>واژۀ </a:t>
            </a:r>
            <a:r>
              <a:rPr lang="fa-IR" sz="2400" dirty="0">
                <a:cs typeface="B Nazanin" panose="00000400000000000000" pitchFamily="2" charset="-78"/>
              </a:rPr>
              <a:t>زیست فناوری (بیوتکنولوژی) نخستین بار در سال ۱۹۱۹ از سوی کارل ارکی به مفهوم کاربرد دانش های پزشکی و زیستی و اثر مقابل آن در فناوری‌های ساخت بشر به کار برده شد. به طور کلی هر گونه کنش هوشمندانه بشر در آفرینش، بهبود و عرضه فراورده‌های گوناگون با استفاده از جانداران، به ویژه از طریق دستکاری آن‌ها در سطح مولکولی در حیطه این مهم‌ترین، پاک‌ترین و اقتصادی‌ترین فناوری سده حاضر، زیست‌فناوری، قرار </a:t>
            </a:r>
            <a:r>
              <a:rPr lang="fa-IR" sz="2400" dirty="0" smtClean="0">
                <a:cs typeface="B Nazanin" panose="00000400000000000000" pitchFamily="2" charset="-78"/>
              </a:rPr>
              <a:t>می‌گیرد.</a:t>
            </a:r>
            <a:endParaRPr lang="fa-IR" sz="2400" b="1" dirty="0">
              <a:solidFill>
                <a:srgbClr val="0070C0"/>
              </a:solidFill>
              <a:cs typeface="B Nazanin" panose="00000400000000000000" pitchFamily="2" charset="-78"/>
            </a:endParaRPr>
          </a:p>
          <a:p>
            <a:pPr algn="just" rtl="1">
              <a:buFont typeface="Wingdings" panose="05000000000000000000" pitchFamily="2" charset="2"/>
              <a:buChar char="q"/>
            </a:pPr>
            <a:r>
              <a:rPr lang="fa-IR" sz="2800" b="1" dirty="0" smtClean="0">
                <a:solidFill>
                  <a:srgbClr val="0070C0"/>
                </a:solidFill>
                <a:cs typeface="B Nazanin" panose="00000400000000000000" pitchFamily="2" charset="-78"/>
              </a:rPr>
              <a:t>صنایع </a:t>
            </a:r>
            <a:r>
              <a:rPr lang="fa-IR" sz="2800" b="1" dirty="0">
                <a:solidFill>
                  <a:srgbClr val="0070C0"/>
                </a:solidFill>
                <a:cs typeface="B Nazanin" panose="00000400000000000000" pitchFamily="2" charset="-78"/>
              </a:rPr>
              <a:t>دارویی</a:t>
            </a:r>
            <a:endParaRPr lang="en-US" sz="2800" b="1" dirty="0">
              <a:solidFill>
                <a:srgbClr val="0070C0"/>
              </a:solidFill>
              <a:cs typeface="B Nazanin" panose="00000400000000000000" pitchFamily="2" charset="-78"/>
            </a:endParaRPr>
          </a:p>
          <a:p>
            <a:pPr algn="just" rtl="1"/>
            <a:r>
              <a:rPr lang="fa-IR" sz="2400" dirty="0">
                <a:cs typeface="B Nazanin" panose="00000400000000000000" pitchFamily="2" charset="-78"/>
              </a:rPr>
              <a:t>شیمی دارویی شاخه ای از شیمی است که به بررسی و استفاده از ترکیبات شیمیایی با هدف درمان در سیستم های زیستی می پردازد.</a:t>
            </a:r>
            <a:endParaRPr lang="en-US" sz="2400" dirty="0">
              <a:cs typeface="B Nazanin" panose="00000400000000000000" pitchFamily="2" charset="-78"/>
            </a:endParaRPr>
          </a:p>
          <a:p>
            <a:pPr algn="just" rtl="1"/>
            <a:r>
              <a:rPr lang="fa-IR" sz="2400" dirty="0">
                <a:cs typeface="B Nazanin" panose="00000400000000000000" pitchFamily="2" charset="-78"/>
              </a:rPr>
              <a:t>در ابتدا داروها عمدتاً از گیاهان استخراج می شدند.</a:t>
            </a:r>
            <a:endParaRPr lang="en-US" sz="2400" dirty="0">
              <a:cs typeface="B Nazanin" panose="00000400000000000000" pitchFamily="2" charset="-78"/>
            </a:endParaRPr>
          </a:p>
          <a:p>
            <a:pPr algn="just" rtl="1"/>
            <a:r>
              <a:rPr lang="fa-IR" sz="2400" dirty="0">
                <a:cs typeface="B Nazanin" panose="00000400000000000000" pitchFamily="2" charset="-78"/>
              </a:rPr>
              <a:t>سازمان بهداشت جهانی (</a:t>
            </a:r>
            <a:r>
              <a:rPr lang="en-US" sz="2400" dirty="0">
                <a:cs typeface="B Nazanin" panose="00000400000000000000" pitchFamily="2" charset="-78"/>
              </a:rPr>
              <a:t>WHO</a:t>
            </a:r>
            <a:r>
              <a:rPr lang="fa-IR" sz="2400" dirty="0">
                <a:cs typeface="B Nazanin" panose="00000400000000000000" pitchFamily="2" charset="-78"/>
              </a:rPr>
              <a:t>) دارو به عنوان: «هر ماده ای که در فرایندهای دارویی به کار رفته و سبب کشف یا اصلاح فرایندهای فیزیولوژیک یا حالات بیماری در جهت بهبود مصرف کننده شود.</a:t>
            </a:r>
            <a:endParaRPr lang="en-US" sz="2400" dirty="0">
              <a:cs typeface="B Nazanin" panose="00000400000000000000" pitchFamily="2" charset="-78"/>
            </a:endParaRPr>
          </a:p>
          <a:p>
            <a:pPr marL="0" lvl="0" indent="0" algn="just" rtl="1">
              <a:buNone/>
            </a:pPr>
            <a:endParaRPr lang="en-US" sz="2000" dirty="0">
              <a:cs typeface="B Nazanin" panose="00000400000000000000" pitchFamily="2" charset="-78"/>
            </a:endParaRPr>
          </a:p>
        </p:txBody>
      </p:sp>
    </p:spTree>
    <p:extLst>
      <p:ext uri="{BB962C8B-B14F-4D97-AF65-F5344CB8AC3E}">
        <p14:creationId xmlns:p14="http://schemas.microsoft.com/office/powerpoint/2010/main" val="278447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up)">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up)">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up)">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2925" y="596899"/>
            <a:ext cx="8915400" cy="6010729"/>
          </a:xfrm>
        </p:spPr>
        <p:txBody>
          <a:bodyPr>
            <a:noAutofit/>
          </a:bodyPr>
          <a:lstStyle/>
          <a:p>
            <a:pPr marL="0" indent="0" algn="just" rtl="1">
              <a:buNone/>
            </a:pPr>
            <a:endParaRPr lang="en-US" sz="2000" dirty="0" smtClean="0">
              <a:cs typeface="B Nazanin" panose="00000400000000000000" pitchFamily="2" charset="-78"/>
            </a:endParaRPr>
          </a:p>
          <a:p>
            <a:pPr marL="0" indent="0" algn="just" rtl="1">
              <a:buNone/>
            </a:pPr>
            <a:r>
              <a:rPr lang="fa-IR" sz="2800" b="1" dirty="0" smtClean="0">
                <a:solidFill>
                  <a:srgbClr val="0070C0"/>
                </a:solidFill>
                <a:cs typeface="B Nazanin" panose="00000400000000000000" pitchFamily="2" charset="-78"/>
              </a:rPr>
              <a:t>داروها </a:t>
            </a:r>
            <a:r>
              <a:rPr lang="fa-IR" sz="2800" b="1" dirty="0">
                <a:solidFill>
                  <a:srgbClr val="0070C0"/>
                </a:solidFill>
                <a:cs typeface="B Nazanin" panose="00000400000000000000" pitchFamily="2" charset="-78"/>
              </a:rPr>
              <a:t>بر اساس مقاصد به کار </a:t>
            </a:r>
            <a:r>
              <a:rPr lang="fa-IR" sz="2800" b="1" dirty="0" smtClean="0">
                <a:solidFill>
                  <a:srgbClr val="0070C0"/>
                </a:solidFill>
                <a:cs typeface="B Nazanin" panose="00000400000000000000" pitchFamily="2" charset="-78"/>
              </a:rPr>
              <a:t>رفته</a:t>
            </a:r>
          </a:p>
          <a:p>
            <a:pPr marL="0" indent="0" algn="just" rtl="1">
              <a:buNone/>
            </a:pPr>
            <a:endParaRPr lang="en-US" sz="800" b="1" dirty="0">
              <a:solidFill>
                <a:srgbClr val="0070C0"/>
              </a:solidFill>
              <a:cs typeface="B Nazanin" panose="00000400000000000000" pitchFamily="2" charset="-78"/>
            </a:endParaRPr>
          </a:p>
          <a:p>
            <a:pPr algn="just" rtl="1"/>
            <a:r>
              <a:rPr lang="fa-IR" sz="2200" dirty="0">
                <a:cs typeface="B Nazanin" panose="00000400000000000000" pitchFamily="2" charset="-78"/>
              </a:rPr>
              <a:t>تامین کنندۀ مواد مورد نیاز بدن (مانند ویتامین ها)</a:t>
            </a:r>
            <a:endParaRPr lang="en-US" sz="2200" dirty="0">
              <a:cs typeface="B Nazanin" panose="00000400000000000000" pitchFamily="2" charset="-78"/>
            </a:endParaRPr>
          </a:p>
          <a:p>
            <a:pPr algn="just" rtl="1"/>
            <a:r>
              <a:rPr lang="fa-IR" sz="2200" dirty="0">
                <a:cs typeface="B Nazanin" panose="00000400000000000000" pitchFamily="2" charset="-78"/>
              </a:rPr>
              <a:t>پیشگیری از عفونت ها (مانند واکسن ها و سرم های دارویی)</a:t>
            </a:r>
            <a:endParaRPr lang="en-US" sz="2200" dirty="0">
              <a:cs typeface="B Nazanin" panose="00000400000000000000" pitchFamily="2" charset="-78"/>
            </a:endParaRPr>
          </a:p>
          <a:p>
            <a:pPr algn="just" rtl="1"/>
            <a:r>
              <a:rPr lang="fa-IR" sz="2200" dirty="0">
                <a:cs typeface="B Nazanin" panose="00000400000000000000" pitchFamily="2" charset="-78"/>
              </a:rPr>
              <a:t>سمیت زدایی (مانند پادزهرها)</a:t>
            </a:r>
            <a:endParaRPr lang="en-US" sz="2200" dirty="0">
              <a:cs typeface="B Nazanin" panose="00000400000000000000" pitchFamily="2" charset="-78"/>
            </a:endParaRPr>
          </a:p>
          <a:p>
            <a:pPr algn="just" rtl="1"/>
            <a:r>
              <a:rPr lang="fa-IR" sz="2200" dirty="0">
                <a:cs typeface="B Nazanin" panose="00000400000000000000" pitchFamily="2" charset="-78"/>
              </a:rPr>
              <a:t>مهار موقتی یک عملکرد طبیعی (مانند بیهوش کننده ها)</a:t>
            </a:r>
            <a:endParaRPr lang="en-US" sz="2200" dirty="0">
              <a:cs typeface="B Nazanin" panose="00000400000000000000" pitchFamily="2" charset="-78"/>
            </a:endParaRPr>
          </a:p>
          <a:p>
            <a:pPr algn="just" rtl="1"/>
            <a:r>
              <a:rPr lang="fa-IR" sz="2200" dirty="0">
                <a:cs typeface="B Nazanin" panose="00000400000000000000" pitchFamily="2" charset="-78"/>
              </a:rPr>
              <a:t>تصحیح اعمالی که دچار اختلال شده </a:t>
            </a:r>
            <a:r>
              <a:rPr lang="fa-IR" sz="2200" dirty="0" smtClean="0">
                <a:cs typeface="B Nazanin" panose="00000400000000000000" pitchFamily="2" charset="-78"/>
              </a:rPr>
              <a:t>اند</a:t>
            </a:r>
          </a:p>
          <a:p>
            <a:pPr marL="0" indent="0" algn="just" rtl="1">
              <a:buNone/>
            </a:pPr>
            <a:endParaRPr lang="en-US" sz="1050" dirty="0">
              <a:cs typeface="B Nazanin" panose="00000400000000000000" pitchFamily="2" charset="-78"/>
            </a:endParaRPr>
          </a:p>
          <a:p>
            <a:pPr marL="0" indent="0" algn="just" rtl="1">
              <a:buNone/>
            </a:pPr>
            <a:r>
              <a:rPr lang="fa-IR" sz="2200" dirty="0">
                <a:cs typeface="B Nazanin" panose="00000400000000000000" pitchFamily="2" charset="-78"/>
              </a:rPr>
              <a:t>صنایع داروسای به عنوان بخشی از صنایع شیمیایی محسوب می شود که در زمینۀ ساخت داروها و محصولات دارویی فعالیت می کنند.</a:t>
            </a:r>
            <a:endParaRPr lang="en-US" sz="2200" dirty="0">
              <a:cs typeface="B Nazanin" panose="00000400000000000000" pitchFamily="2" charset="-78"/>
            </a:endParaRPr>
          </a:p>
          <a:p>
            <a:pPr algn="just" rtl="1"/>
            <a:endParaRPr lang="en-US" sz="2200" dirty="0">
              <a:cs typeface="B Nazanin" panose="00000400000000000000" pitchFamily="2" charset="-78"/>
            </a:endParaRPr>
          </a:p>
        </p:txBody>
      </p:sp>
    </p:spTree>
    <p:extLst>
      <p:ext uri="{BB962C8B-B14F-4D97-AF65-F5344CB8AC3E}">
        <p14:creationId xmlns:p14="http://schemas.microsoft.com/office/powerpoint/2010/main" val="73392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up)">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up)">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up)">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up)">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up)">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wipe(up)">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2925" y="596899"/>
            <a:ext cx="8915400" cy="6010729"/>
          </a:xfrm>
        </p:spPr>
        <p:txBody>
          <a:bodyPr>
            <a:noAutofit/>
          </a:bodyPr>
          <a:lstStyle/>
          <a:p>
            <a:pPr marL="0" indent="0" algn="just" rtl="1">
              <a:buNone/>
            </a:pPr>
            <a:endParaRPr lang="en-US" sz="2000" dirty="0" smtClean="0">
              <a:cs typeface="B Nazanin" panose="00000400000000000000" pitchFamily="2" charset="-78"/>
            </a:endParaRPr>
          </a:p>
          <a:p>
            <a:pPr marL="0" indent="0" algn="just" rtl="1">
              <a:buNone/>
            </a:pPr>
            <a:r>
              <a:rPr lang="fa-IR" sz="2800" b="1" dirty="0" smtClean="0">
                <a:solidFill>
                  <a:srgbClr val="0070C0"/>
                </a:solidFill>
                <a:cs typeface="B Nazanin" panose="00000400000000000000" pitchFamily="2" charset="-78"/>
              </a:rPr>
              <a:t>تازه های بیوتکنولوژی</a:t>
            </a:r>
          </a:p>
          <a:p>
            <a:pPr marL="0" indent="0" algn="just" rtl="1">
              <a:buNone/>
            </a:pPr>
            <a:endParaRPr lang="en-US" sz="800" b="1" dirty="0">
              <a:solidFill>
                <a:srgbClr val="0070C0"/>
              </a:solidFill>
              <a:cs typeface="B Nazanin" panose="00000400000000000000" pitchFamily="2" charset="-78"/>
            </a:endParaRPr>
          </a:p>
        </p:txBody>
      </p:sp>
      <p:pic>
        <p:nvPicPr>
          <p:cNvPr id="2" name="Picture 1"/>
          <p:cNvPicPr>
            <a:picLocks noChangeAspect="1"/>
          </p:cNvPicPr>
          <p:nvPr/>
        </p:nvPicPr>
        <p:blipFill>
          <a:blip r:embed="rId2"/>
          <a:stretch>
            <a:fillRect/>
          </a:stretch>
        </p:blipFill>
        <p:spPr>
          <a:xfrm>
            <a:off x="2239224" y="1864178"/>
            <a:ext cx="9622801" cy="1270000"/>
          </a:xfrm>
          <a:prstGeom prst="rect">
            <a:avLst/>
          </a:prstGeom>
        </p:spPr>
      </p:pic>
      <p:sp>
        <p:nvSpPr>
          <p:cNvPr id="4" name="Rectangle 3"/>
          <p:cNvSpPr/>
          <p:nvPr/>
        </p:nvSpPr>
        <p:spPr>
          <a:xfrm>
            <a:off x="2100943" y="4316154"/>
            <a:ext cx="8958942" cy="1483035"/>
          </a:xfrm>
          <a:prstGeom prst="rect">
            <a:avLst/>
          </a:prstGeom>
        </p:spPr>
        <p:txBody>
          <a:bodyPr wrap="square">
            <a:spAutoFit/>
          </a:bodyPr>
          <a:lstStyle/>
          <a:p>
            <a:pPr marL="342900" marR="0" lvl="0" indent="-342900" algn="just" rtl="1">
              <a:lnSpc>
                <a:spcPct val="107000"/>
              </a:lnSpc>
              <a:spcBef>
                <a:spcPts val="0"/>
              </a:spcBef>
              <a:spcAft>
                <a:spcPts val="800"/>
              </a:spcAft>
              <a:buFont typeface="Wingdings" panose="05000000000000000000" pitchFamily="2" charset="2"/>
              <a:buChar char=""/>
            </a:pPr>
            <a:r>
              <a:rPr lang="fa-IR" sz="2400" dirty="0">
                <a:latin typeface="Times New Roman" panose="02020603050405020304" pitchFamily="18" charset="0"/>
                <a:ea typeface="Times New Roman" panose="02020603050405020304" pitchFamily="18" charset="0"/>
                <a:cs typeface="B Nazanin" panose="00000400000000000000" pitchFamily="2" charset="-78"/>
              </a:rPr>
              <a:t>آسپرین در برگ های درخت بید وجود دارد.</a:t>
            </a:r>
            <a:endParaRPr lang="en-US" sz="24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800"/>
              </a:spcAft>
              <a:buFont typeface="Symbol" panose="05050102010706020507" pitchFamily="18" charset="2"/>
              <a:buChar char=""/>
            </a:pPr>
            <a:r>
              <a:rPr lang="fa-IR" sz="2400" dirty="0">
                <a:latin typeface="Times New Roman" panose="02020603050405020304" pitchFamily="18" charset="0"/>
                <a:ea typeface="Times New Roman" panose="02020603050405020304" pitchFamily="18" charset="0"/>
                <a:cs typeface="B Nazanin" panose="00000400000000000000" pitchFamily="2" charset="-78"/>
              </a:rPr>
              <a:t>عوارض: سوزش معده و حتی خونریزی معده</a:t>
            </a:r>
            <a:endParaRPr lang="en-US" sz="24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en-US" sz="2400" dirty="0">
                <a:latin typeface="Times New Roman" panose="02020603050405020304" pitchFamily="18" charset="0"/>
                <a:ea typeface="Times New Roman" panose="02020603050405020304" pitchFamily="18" charset="0"/>
                <a:cs typeface="B Nazanin" panose="00000400000000000000" pitchFamily="2" charset="-78"/>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05509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3698508"/>
          </a:xfrm>
        </p:spPr>
        <p:txBody>
          <a:bodyPr>
            <a:noAutofit/>
          </a:bodyPr>
          <a:lstStyle/>
          <a:p>
            <a:pPr algn="ctr" rtl="1"/>
            <a:r>
              <a:rPr lang="fa-IR" sz="5400" b="1" dirty="0" smtClean="0">
                <a:cs typeface="B Titr" panose="00000700000000000000" pitchFamily="2" charset="-78"/>
              </a:rPr>
              <a:t/>
            </a:r>
            <a:br>
              <a:rPr lang="fa-IR" sz="5400" b="1" dirty="0" smtClean="0">
                <a:cs typeface="B Titr" panose="00000700000000000000" pitchFamily="2" charset="-78"/>
              </a:rPr>
            </a:br>
            <a:r>
              <a:rPr lang="fa-IR" sz="5400" b="1" dirty="0" smtClean="0">
                <a:cs typeface="B Titr" panose="00000700000000000000" pitchFamily="2" charset="-78"/>
              </a:rPr>
              <a:t>بخش ششم:</a:t>
            </a:r>
            <a:br>
              <a:rPr lang="fa-IR" sz="5400" b="1" dirty="0" smtClean="0">
                <a:cs typeface="B Titr" panose="00000700000000000000" pitchFamily="2" charset="-78"/>
              </a:rPr>
            </a:br>
            <a:r>
              <a:rPr lang="en-US" sz="5400" dirty="0">
                <a:cs typeface="B Titr" panose="00000700000000000000" pitchFamily="2" charset="-78"/>
              </a:rPr>
              <a:t/>
            </a:r>
            <a:br>
              <a:rPr lang="en-US" sz="5400" dirty="0">
                <a:cs typeface="B Titr" panose="00000700000000000000" pitchFamily="2" charset="-78"/>
              </a:rPr>
            </a:br>
            <a:r>
              <a:rPr lang="fa-IR" sz="5400" b="1" dirty="0" smtClean="0">
                <a:solidFill>
                  <a:srgbClr val="00B050"/>
                </a:solidFill>
                <a:cs typeface="B Titr" panose="00000700000000000000" pitchFamily="2" charset="-78"/>
              </a:rPr>
              <a:t>صنایع صابون و دترجنت ها</a:t>
            </a:r>
            <a:r>
              <a:rPr lang="en-US" sz="5400" dirty="0">
                <a:cs typeface="B Titr" panose="00000700000000000000" pitchFamily="2" charset="-78"/>
              </a:rPr>
              <a:t/>
            </a:r>
            <a:br>
              <a:rPr lang="en-US" sz="5400" dirty="0">
                <a:cs typeface="B Titr" panose="00000700000000000000" pitchFamily="2" charset="-78"/>
              </a:rPr>
            </a:br>
            <a:r>
              <a:rPr lang="fa-IR" sz="5400" b="1" dirty="0">
                <a:cs typeface="B Titr" panose="00000700000000000000" pitchFamily="2" charset="-78"/>
              </a:rPr>
              <a:t> </a:t>
            </a:r>
            <a:r>
              <a:rPr lang="en-US" sz="5400" dirty="0">
                <a:cs typeface="B Titr" panose="00000700000000000000" pitchFamily="2" charset="-78"/>
              </a:rPr>
              <a:t/>
            </a:r>
            <a:br>
              <a:rPr lang="en-US" sz="5400" dirty="0">
                <a:cs typeface="B Titr" panose="00000700000000000000" pitchFamily="2" charset="-78"/>
              </a:rPr>
            </a:br>
            <a:r>
              <a:rPr lang="fa-IR" sz="5400" b="1" dirty="0" smtClean="0">
                <a:solidFill>
                  <a:srgbClr val="00B050"/>
                </a:solidFill>
                <a:cs typeface="B Titr" panose="00000700000000000000" pitchFamily="2" charset="-78"/>
              </a:rPr>
              <a:t/>
            </a:r>
            <a:br>
              <a:rPr lang="fa-IR" sz="5400" b="1" dirty="0" smtClean="0">
                <a:solidFill>
                  <a:srgbClr val="00B050"/>
                </a:solidFill>
                <a:cs typeface="B Titr" panose="00000700000000000000" pitchFamily="2" charset="-78"/>
              </a:rPr>
            </a:br>
            <a:r>
              <a:rPr lang="en-US" sz="5400" dirty="0">
                <a:solidFill>
                  <a:srgbClr val="00B050"/>
                </a:solidFill>
                <a:cs typeface="B Titr" panose="00000700000000000000" pitchFamily="2" charset="-78"/>
              </a:rPr>
              <a:t/>
            </a:r>
            <a:br>
              <a:rPr lang="en-US" sz="5400" dirty="0">
                <a:solidFill>
                  <a:srgbClr val="00B050"/>
                </a:solidFill>
                <a:cs typeface="B Titr" panose="00000700000000000000" pitchFamily="2" charset="-78"/>
              </a:rPr>
            </a:br>
            <a:r>
              <a:rPr lang="en-US" sz="5400" dirty="0" smtClean="0">
                <a:solidFill>
                  <a:srgbClr val="00B050"/>
                </a:solidFill>
                <a:cs typeface="B Titr" panose="00000700000000000000" pitchFamily="2" charset="-78"/>
              </a:rPr>
              <a:t/>
            </a:r>
            <a:br>
              <a:rPr lang="en-US" sz="5400" dirty="0" smtClean="0">
                <a:solidFill>
                  <a:srgbClr val="00B050"/>
                </a:solidFill>
                <a:cs typeface="B Titr" panose="00000700000000000000" pitchFamily="2" charset="-78"/>
              </a:rPr>
            </a:br>
            <a:endParaRPr lang="en-US" sz="5400" dirty="0">
              <a:solidFill>
                <a:srgbClr val="00B050"/>
              </a:solidFill>
              <a:cs typeface="B Titr" panose="00000700000000000000" pitchFamily="2" charset="-78"/>
            </a:endParaRPr>
          </a:p>
        </p:txBody>
      </p:sp>
    </p:spTree>
    <p:extLst>
      <p:ext uri="{BB962C8B-B14F-4D97-AF65-F5344CB8AC3E}">
        <p14:creationId xmlns:p14="http://schemas.microsoft.com/office/powerpoint/2010/main" val="109049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2925" y="596899"/>
            <a:ext cx="8915400" cy="6010729"/>
          </a:xfrm>
        </p:spPr>
        <p:txBody>
          <a:bodyPr>
            <a:noAutofit/>
          </a:bodyPr>
          <a:lstStyle/>
          <a:p>
            <a:pPr marL="0" indent="0" algn="just" rtl="1">
              <a:buNone/>
            </a:pPr>
            <a:endParaRPr lang="en-US" sz="2000" dirty="0" smtClean="0">
              <a:cs typeface="B Nazanin" panose="00000400000000000000" pitchFamily="2" charset="-78"/>
            </a:endParaRPr>
          </a:p>
          <a:p>
            <a:pPr algn="just" rtl="1"/>
            <a:r>
              <a:rPr lang="fa-IR" sz="2200" dirty="0" smtClean="0">
                <a:cs typeface="B Nazanin" panose="00000400000000000000" pitchFamily="2" charset="-78"/>
              </a:rPr>
              <a:t>شوینده </a:t>
            </a:r>
            <a:r>
              <a:rPr lang="fa-IR" sz="2200" dirty="0">
                <a:cs typeface="B Nazanin" panose="00000400000000000000" pitchFamily="2" charset="-78"/>
              </a:rPr>
              <a:t>های سنتزی (مصنوعی) به انواع زیادی از مواد تمیزکننده اطلاق می شود که در آب تولید کف می نمایند و برای زدودن چرک از روی اشیاء به کار می روند. مانند صابون، پودر رختشویی، مایع ظرفشویی، شامپو و </a:t>
            </a:r>
            <a:r>
              <a:rPr lang="fa-IR" sz="2200" dirty="0" smtClean="0">
                <a:cs typeface="B Nazanin" panose="00000400000000000000" pitchFamily="2" charset="-78"/>
              </a:rPr>
              <a:t>غیره</a:t>
            </a:r>
          </a:p>
          <a:p>
            <a:pPr algn="just" rtl="1"/>
            <a:endParaRPr lang="en-US" sz="2200" dirty="0">
              <a:cs typeface="B Nazanin" panose="00000400000000000000" pitchFamily="2" charset="-78"/>
            </a:endParaRPr>
          </a:p>
          <a:p>
            <a:pPr algn="just" rtl="1"/>
            <a:r>
              <a:rPr lang="fa-IR" sz="2200" dirty="0">
                <a:cs typeface="B Nazanin" panose="00000400000000000000" pitchFamily="2" charset="-78"/>
              </a:rPr>
              <a:t>منظور از پاک کننده ها (دترجنت ها) موادی هستند که ذره های چربی و چرک را از پارچه ها و یا اجسام دیگر بزدایند. صابون اولین شوینده ساخته شده است که از عمر آنها صدها سال می گذرد. دستگاه های ساخت صابون مربوط به 2000 سال کشف شده است. صابون سازی صنعتی مربوط به 700 سال پیش است و 200 سال که این صنعت متحول شده و به صورت کلاسیک مدون درآمده است.</a:t>
            </a:r>
            <a:endParaRPr lang="en-US" sz="2200" dirty="0">
              <a:cs typeface="B Nazanin" panose="00000400000000000000" pitchFamily="2" charset="-78"/>
            </a:endParaRPr>
          </a:p>
          <a:p>
            <a:pPr algn="just" rtl="1"/>
            <a:endParaRPr lang="en-US" sz="2200" dirty="0">
              <a:cs typeface="B Nazanin" panose="00000400000000000000" pitchFamily="2" charset="-78"/>
            </a:endParaRPr>
          </a:p>
        </p:txBody>
      </p:sp>
    </p:spTree>
    <p:extLst>
      <p:ext uri="{BB962C8B-B14F-4D97-AF65-F5344CB8AC3E}">
        <p14:creationId xmlns:p14="http://schemas.microsoft.com/office/powerpoint/2010/main" val="238766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up)">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2925" y="596899"/>
            <a:ext cx="8915400" cy="6010729"/>
          </a:xfrm>
        </p:spPr>
        <p:txBody>
          <a:bodyPr>
            <a:noAutofit/>
          </a:bodyPr>
          <a:lstStyle/>
          <a:p>
            <a:pPr marL="0" indent="0" algn="just" rtl="1">
              <a:buNone/>
            </a:pPr>
            <a:endParaRPr lang="en-US" sz="2000" dirty="0" smtClean="0">
              <a:cs typeface="B Nazanin" panose="00000400000000000000" pitchFamily="2" charset="-78"/>
            </a:endParaRPr>
          </a:p>
          <a:p>
            <a:pPr marL="0" indent="0" algn="just" rtl="1">
              <a:buNone/>
            </a:pPr>
            <a:endParaRPr lang="en-US" sz="2200" dirty="0">
              <a:cs typeface="B Nazanin" panose="00000400000000000000" pitchFamily="2" charset="-78"/>
            </a:endParaRPr>
          </a:p>
        </p:txBody>
      </p:sp>
      <p:pic>
        <p:nvPicPr>
          <p:cNvPr id="2" name="Picture 1"/>
          <p:cNvPicPr>
            <a:picLocks noChangeAspect="1"/>
          </p:cNvPicPr>
          <p:nvPr/>
        </p:nvPicPr>
        <p:blipFill>
          <a:blip r:embed="rId2"/>
          <a:stretch>
            <a:fillRect/>
          </a:stretch>
        </p:blipFill>
        <p:spPr>
          <a:xfrm>
            <a:off x="1638281" y="492313"/>
            <a:ext cx="10553719" cy="4645743"/>
          </a:xfrm>
          <a:prstGeom prst="rect">
            <a:avLst/>
          </a:prstGeom>
        </p:spPr>
      </p:pic>
    </p:spTree>
    <p:extLst>
      <p:ext uri="{BB962C8B-B14F-4D97-AF65-F5344CB8AC3E}">
        <p14:creationId xmlns:p14="http://schemas.microsoft.com/office/powerpoint/2010/main" val="3821037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3698508"/>
          </a:xfrm>
        </p:spPr>
        <p:txBody>
          <a:bodyPr>
            <a:noAutofit/>
          </a:bodyPr>
          <a:lstStyle/>
          <a:p>
            <a:pPr algn="ctr" rtl="1"/>
            <a:r>
              <a:rPr lang="fa-IR" sz="5400" b="1" dirty="0" smtClean="0">
                <a:cs typeface="B Titr" panose="00000700000000000000" pitchFamily="2" charset="-78"/>
              </a:rPr>
              <a:t/>
            </a:r>
            <a:br>
              <a:rPr lang="fa-IR" sz="5400" b="1" dirty="0" smtClean="0">
                <a:cs typeface="B Titr" panose="00000700000000000000" pitchFamily="2" charset="-78"/>
              </a:rPr>
            </a:br>
            <a:r>
              <a:rPr lang="fa-IR" sz="5400" b="1" dirty="0" smtClean="0">
                <a:cs typeface="B Titr" panose="00000700000000000000" pitchFamily="2" charset="-78"/>
              </a:rPr>
              <a:t>بخش </a:t>
            </a:r>
            <a:r>
              <a:rPr lang="fa-IR" sz="5400" b="1" dirty="0">
                <a:cs typeface="B Titr" panose="00000700000000000000" pitchFamily="2" charset="-78"/>
              </a:rPr>
              <a:t>اول</a:t>
            </a:r>
            <a:r>
              <a:rPr lang="fa-IR" sz="5400" b="1" dirty="0" smtClean="0">
                <a:cs typeface="B Titr" panose="00000700000000000000" pitchFamily="2" charset="-78"/>
              </a:rPr>
              <a:t>:</a:t>
            </a:r>
            <a:br>
              <a:rPr lang="fa-IR" sz="5400" b="1" dirty="0" smtClean="0">
                <a:cs typeface="B Titr" panose="00000700000000000000" pitchFamily="2" charset="-78"/>
              </a:rPr>
            </a:br>
            <a:r>
              <a:rPr lang="en-US" sz="5400" dirty="0">
                <a:cs typeface="B Titr" panose="00000700000000000000" pitchFamily="2" charset="-78"/>
              </a:rPr>
              <a:t/>
            </a:r>
            <a:br>
              <a:rPr lang="en-US" sz="5400" dirty="0">
                <a:cs typeface="B Titr" panose="00000700000000000000" pitchFamily="2" charset="-78"/>
              </a:rPr>
            </a:br>
            <a:r>
              <a:rPr lang="fa-IR" sz="5400" b="1" dirty="0">
                <a:solidFill>
                  <a:srgbClr val="00B050"/>
                </a:solidFill>
                <a:cs typeface="B Titr" panose="00000700000000000000" pitchFamily="2" charset="-78"/>
              </a:rPr>
              <a:t>صنـایع گوگرد</a:t>
            </a:r>
            <a:r>
              <a:rPr lang="en-US" sz="5400" dirty="0">
                <a:cs typeface="B Titr" panose="00000700000000000000" pitchFamily="2" charset="-78"/>
              </a:rPr>
              <a:t/>
            </a:r>
            <a:br>
              <a:rPr lang="en-US" sz="5400" dirty="0">
                <a:cs typeface="B Titr" panose="00000700000000000000" pitchFamily="2" charset="-78"/>
              </a:rPr>
            </a:br>
            <a:r>
              <a:rPr lang="fa-IR" sz="5400" b="1" dirty="0">
                <a:cs typeface="B Titr" panose="00000700000000000000" pitchFamily="2" charset="-78"/>
              </a:rPr>
              <a:t> </a:t>
            </a:r>
            <a:r>
              <a:rPr lang="en-US" sz="5400" dirty="0">
                <a:cs typeface="B Titr" panose="00000700000000000000" pitchFamily="2" charset="-78"/>
              </a:rPr>
              <a:t/>
            </a:r>
            <a:br>
              <a:rPr lang="en-US" sz="5400" dirty="0">
                <a:cs typeface="B Titr" panose="00000700000000000000" pitchFamily="2" charset="-78"/>
              </a:rPr>
            </a:br>
            <a:r>
              <a:rPr lang="fa-IR" sz="5400" b="1" dirty="0" smtClean="0">
                <a:solidFill>
                  <a:srgbClr val="00B050"/>
                </a:solidFill>
                <a:cs typeface="B Titr" panose="00000700000000000000" pitchFamily="2" charset="-78"/>
              </a:rPr>
              <a:t/>
            </a:r>
            <a:br>
              <a:rPr lang="fa-IR" sz="5400" b="1" dirty="0" smtClean="0">
                <a:solidFill>
                  <a:srgbClr val="00B050"/>
                </a:solidFill>
                <a:cs typeface="B Titr" panose="00000700000000000000" pitchFamily="2" charset="-78"/>
              </a:rPr>
            </a:br>
            <a:r>
              <a:rPr lang="en-US" sz="5400" dirty="0">
                <a:solidFill>
                  <a:srgbClr val="00B050"/>
                </a:solidFill>
                <a:cs typeface="B Titr" panose="00000700000000000000" pitchFamily="2" charset="-78"/>
              </a:rPr>
              <a:t/>
            </a:r>
            <a:br>
              <a:rPr lang="en-US" sz="5400" dirty="0">
                <a:solidFill>
                  <a:srgbClr val="00B050"/>
                </a:solidFill>
                <a:cs typeface="B Titr" panose="00000700000000000000" pitchFamily="2" charset="-78"/>
              </a:rPr>
            </a:br>
            <a:r>
              <a:rPr lang="en-US" sz="5400" dirty="0" smtClean="0">
                <a:solidFill>
                  <a:srgbClr val="00B050"/>
                </a:solidFill>
                <a:cs typeface="B Titr" panose="00000700000000000000" pitchFamily="2" charset="-78"/>
              </a:rPr>
              <a:t/>
            </a:r>
            <a:br>
              <a:rPr lang="en-US" sz="5400" dirty="0" smtClean="0">
                <a:solidFill>
                  <a:srgbClr val="00B050"/>
                </a:solidFill>
                <a:cs typeface="B Titr" panose="00000700000000000000" pitchFamily="2" charset="-78"/>
              </a:rPr>
            </a:br>
            <a:endParaRPr lang="en-US" sz="5400" dirty="0">
              <a:solidFill>
                <a:srgbClr val="00B050"/>
              </a:solidFill>
              <a:cs typeface="B Titr" panose="00000700000000000000" pitchFamily="2" charset="-78"/>
            </a:endParaRPr>
          </a:p>
        </p:txBody>
      </p:sp>
    </p:spTree>
    <p:extLst>
      <p:ext uri="{BB962C8B-B14F-4D97-AF65-F5344CB8AC3E}">
        <p14:creationId xmlns:p14="http://schemas.microsoft.com/office/powerpoint/2010/main" val="2752902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2925" y="596899"/>
            <a:ext cx="8915400" cy="6010729"/>
          </a:xfrm>
        </p:spPr>
        <p:txBody>
          <a:bodyPr>
            <a:noAutofit/>
          </a:bodyPr>
          <a:lstStyle/>
          <a:p>
            <a:pPr marL="0" indent="0" algn="just" rtl="1">
              <a:buNone/>
            </a:pPr>
            <a:endParaRPr lang="en-US" sz="800" b="1" dirty="0">
              <a:solidFill>
                <a:srgbClr val="0070C0"/>
              </a:solidFill>
              <a:cs typeface="B Nazanin" panose="00000400000000000000" pitchFamily="2" charset="-78"/>
            </a:endParaRPr>
          </a:p>
          <a:p>
            <a:pPr marL="0" indent="0" algn="just" rtl="1">
              <a:buNone/>
            </a:pPr>
            <a:r>
              <a:rPr lang="fa-IR" sz="2400" dirty="0" smtClean="0">
                <a:cs typeface="B Nazanin" panose="00000400000000000000" pitchFamily="2" charset="-78"/>
              </a:rPr>
              <a:t>در </a:t>
            </a:r>
            <a:r>
              <a:rPr lang="fa-IR" sz="2400" dirty="0">
                <a:cs typeface="B Nazanin" panose="00000400000000000000" pitchFamily="2" charset="-78"/>
              </a:rPr>
              <a:t>روش های جدید از هیدرولیز مستقیم چربی ها با آب در دمای بالا استفاده می شود که سبب تولید صابون های خنثی می شود.</a:t>
            </a:r>
            <a:endParaRPr lang="en-US" sz="2400" dirty="0">
              <a:cs typeface="B Nazanin" panose="00000400000000000000" pitchFamily="2" charset="-78"/>
            </a:endParaRPr>
          </a:p>
          <a:p>
            <a:pPr lvl="0" algn="just" rtl="1">
              <a:buFont typeface="Wingdings" panose="05000000000000000000" pitchFamily="2" charset="2"/>
              <a:buChar char="q"/>
            </a:pPr>
            <a:r>
              <a:rPr lang="fa-IR" sz="2400" dirty="0">
                <a:cs typeface="B Nazanin" panose="00000400000000000000" pitchFamily="2" charset="-78"/>
              </a:rPr>
              <a:t>صابون جامد: </a:t>
            </a:r>
            <a:r>
              <a:rPr lang="en-US" sz="2400" dirty="0" err="1">
                <a:cs typeface="B Nazanin" panose="00000400000000000000" pitchFamily="2" charset="-78"/>
              </a:rPr>
              <a:t>RCOONa</a:t>
            </a:r>
            <a:r>
              <a:rPr lang="en-US" sz="2400" dirty="0">
                <a:cs typeface="B Nazanin" panose="00000400000000000000" pitchFamily="2" charset="-78"/>
              </a:rPr>
              <a:t>   ; RCOONH</a:t>
            </a:r>
            <a:r>
              <a:rPr lang="en-US" sz="2400" baseline="-25000" dirty="0">
                <a:cs typeface="B Nazanin" panose="00000400000000000000" pitchFamily="2" charset="-78"/>
              </a:rPr>
              <a:t>4</a:t>
            </a:r>
            <a:r>
              <a:rPr lang="en-US" sz="2400" dirty="0">
                <a:cs typeface="B Nazanin" panose="00000400000000000000" pitchFamily="2" charset="-78"/>
              </a:rPr>
              <a:t>  </a:t>
            </a:r>
          </a:p>
          <a:p>
            <a:pPr lvl="0" algn="just" rtl="1">
              <a:buFont typeface="Wingdings" panose="05000000000000000000" pitchFamily="2" charset="2"/>
              <a:buChar char="q"/>
            </a:pPr>
            <a:r>
              <a:rPr lang="fa-IR" sz="2400" dirty="0">
                <a:cs typeface="B Nazanin" panose="00000400000000000000" pitchFamily="2" charset="-78"/>
              </a:rPr>
              <a:t>صابون مایع: </a:t>
            </a:r>
            <a:r>
              <a:rPr lang="en-US" sz="2400" dirty="0">
                <a:cs typeface="B Nazanin" panose="00000400000000000000" pitchFamily="2" charset="-78"/>
              </a:rPr>
              <a:t>RCOONH</a:t>
            </a:r>
            <a:r>
              <a:rPr lang="en-US" sz="2400" baseline="-25000" dirty="0">
                <a:cs typeface="B Nazanin" panose="00000400000000000000" pitchFamily="2" charset="-78"/>
              </a:rPr>
              <a:t>4</a:t>
            </a:r>
            <a:r>
              <a:rPr lang="en-US" sz="2400" dirty="0">
                <a:cs typeface="B Nazanin" panose="00000400000000000000" pitchFamily="2" charset="-78"/>
              </a:rPr>
              <a:t>   </a:t>
            </a:r>
          </a:p>
          <a:p>
            <a:pPr lvl="0" algn="just" rtl="1"/>
            <a:r>
              <a:rPr lang="fa-IR" sz="2400" dirty="0">
                <a:cs typeface="B Nazanin" panose="00000400000000000000" pitchFamily="2" charset="-78"/>
              </a:rPr>
              <a:t>صابون در آب سخت خوب کف نمی کنند</a:t>
            </a:r>
            <a:endParaRPr lang="en-US" sz="2400" dirty="0">
              <a:cs typeface="B Nazanin" panose="00000400000000000000" pitchFamily="2" charset="-78"/>
            </a:endParaRPr>
          </a:p>
          <a:p>
            <a:pPr marL="0" indent="0" algn="just" rtl="1">
              <a:buNone/>
            </a:pPr>
            <a:r>
              <a:rPr lang="fa-IR" sz="2400" b="1" dirty="0">
                <a:solidFill>
                  <a:srgbClr val="0070C0"/>
                </a:solidFill>
                <a:cs typeface="B Nazanin" panose="00000400000000000000" pitchFamily="2" charset="-78"/>
              </a:rPr>
              <a:t>شوینده های سنتزی (</a:t>
            </a:r>
            <a:r>
              <a:rPr lang="en-US" sz="2400" b="1" dirty="0">
                <a:solidFill>
                  <a:srgbClr val="0070C0"/>
                </a:solidFill>
                <a:cs typeface="B Nazanin" panose="00000400000000000000" pitchFamily="2" charset="-78"/>
              </a:rPr>
              <a:t>Synthetic detergents</a:t>
            </a:r>
            <a:r>
              <a:rPr lang="fa-IR" sz="2400" b="1" dirty="0">
                <a:solidFill>
                  <a:srgbClr val="0070C0"/>
                </a:solidFill>
                <a:cs typeface="B Nazanin" panose="00000400000000000000" pitchFamily="2" charset="-78"/>
              </a:rPr>
              <a:t>)</a:t>
            </a:r>
            <a:endParaRPr lang="en-US" sz="2400" dirty="0">
              <a:solidFill>
                <a:srgbClr val="0070C0"/>
              </a:solidFill>
              <a:cs typeface="B Nazanin" panose="00000400000000000000" pitchFamily="2" charset="-78"/>
            </a:endParaRPr>
          </a:p>
          <a:p>
            <a:pPr lvl="0" algn="just" rtl="1"/>
            <a:r>
              <a:rPr lang="fa-IR" sz="2400" dirty="0">
                <a:cs typeface="B Nazanin" panose="00000400000000000000" pitchFamily="2" charset="-78"/>
              </a:rPr>
              <a:t>آلکیل سولفات ها: </a:t>
            </a:r>
            <a:r>
              <a:rPr lang="en-US" sz="2400" dirty="0">
                <a:cs typeface="B Nazanin" panose="00000400000000000000" pitchFamily="2" charset="-78"/>
              </a:rPr>
              <a:t>ROSO</a:t>
            </a:r>
            <a:r>
              <a:rPr lang="en-US" sz="2400" baseline="-25000" dirty="0">
                <a:cs typeface="B Nazanin" panose="00000400000000000000" pitchFamily="2" charset="-78"/>
              </a:rPr>
              <a:t>3</a:t>
            </a:r>
            <a:r>
              <a:rPr lang="en-US" sz="2400" dirty="0">
                <a:cs typeface="B Nazanin" panose="00000400000000000000" pitchFamily="2" charset="-78"/>
              </a:rPr>
              <a:t>Na   </a:t>
            </a:r>
          </a:p>
          <a:p>
            <a:pPr lvl="0" algn="just" rtl="1"/>
            <a:r>
              <a:rPr lang="fa-IR" sz="2400" dirty="0">
                <a:cs typeface="B Nazanin" panose="00000400000000000000" pitchFamily="2" charset="-78"/>
              </a:rPr>
              <a:t>آلکان سولفانات ها:  </a:t>
            </a:r>
            <a:r>
              <a:rPr lang="en-US" sz="2400" dirty="0">
                <a:cs typeface="B Nazanin" panose="00000400000000000000" pitchFamily="2" charset="-78"/>
              </a:rPr>
              <a:t>RSO</a:t>
            </a:r>
            <a:r>
              <a:rPr lang="en-US" sz="2400" baseline="-25000" dirty="0">
                <a:cs typeface="B Nazanin" panose="00000400000000000000" pitchFamily="2" charset="-78"/>
              </a:rPr>
              <a:t>3</a:t>
            </a:r>
            <a:r>
              <a:rPr lang="en-US" sz="2400" dirty="0">
                <a:cs typeface="B Nazanin" panose="00000400000000000000" pitchFamily="2" charset="-78"/>
              </a:rPr>
              <a:t>Na   </a:t>
            </a:r>
          </a:p>
          <a:p>
            <a:pPr lvl="0" algn="just" rtl="1"/>
            <a:r>
              <a:rPr lang="fa-IR" sz="2400" dirty="0">
                <a:cs typeface="B Nazanin" panose="00000400000000000000" pitchFamily="2" charset="-78"/>
              </a:rPr>
              <a:t>آلکیل آریل سولفانات ها </a:t>
            </a:r>
            <a:r>
              <a:rPr lang="en-US" sz="2400" dirty="0">
                <a:cs typeface="B Nazanin" panose="00000400000000000000" pitchFamily="2" charset="-78"/>
              </a:rPr>
              <a:t>R-C</a:t>
            </a:r>
            <a:r>
              <a:rPr lang="en-US" sz="2400" baseline="-25000" dirty="0">
                <a:cs typeface="B Nazanin" panose="00000400000000000000" pitchFamily="2" charset="-78"/>
              </a:rPr>
              <a:t>6</a:t>
            </a:r>
            <a:r>
              <a:rPr lang="en-US" sz="2400" dirty="0">
                <a:cs typeface="B Nazanin" panose="00000400000000000000" pitchFamily="2" charset="-78"/>
              </a:rPr>
              <a:t>H</a:t>
            </a:r>
            <a:r>
              <a:rPr lang="en-US" sz="2400" baseline="-25000" dirty="0">
                <a:cs typeface="B Nazanin" panose="00000400000000000000" pitchFamily="2" charset="-78"/>
              </a:rPr>
              <a:t>4</a:t>
            </a:r>
            <a:r>
              <a:rPr lang="en-US" sz="2400" dirty="0">
                <a:cs typeface="B Nazanin" panose="00000400000000000000" pitchFamily="2" charset="-78"/>
              </a:rPr>
              <a:t>-SO</a:t>
            </a:r>
            <a:r>
              <a:rPr lang="en-US" sz="2400" baseline="-25000" dirty="0">
                <a:cs typeface="B Nazanin" panose="00000400000000000000" pitchFamily="2" charset="-78"/>
              </a:rPr>
              <a:t>3</a:t>
            </a:r>
            <a:r>
              <a:rPr lang="en-US" sz="2400" dirty="0">
                <a:cs typeface="B Nazanin" panose="00000400000000000000" pitchFamily="2" charset="-78"/>
              </a:rPr>
              <a:t>Na</a:t>
            </a:r>
          </a:p>
          <a:p>
            <a:pPr lvl="0" algn="just" rtl="1"/>
            <a:r>
              <a:rPr lang="fa-IR" sz="2400" dirty="0">
                <a:cs typeface="B Nazanin" panose="00000400000000000000" pitchFamily="2" charset="-78"/>
              </a:rPr>
              <a:t>لوریل</a:t>
            </a:r>
            <a:endParaRPr lang="en-US" sz="2400" dirty="0">
              <a:cs typeface="B Nazanin" panose="00000400000000000000" pitchFamily="2" charset="-78"/>
            </a:endParaRPr>
          </a:p>
          <a:p>
            <a:pPr lvl="0" algn="just" rtl="1"/>
            <a:r>
              <a:rPr lang="fa-IR" sz="2400" dirty="0">
                <a:cs typeface="B Nazanin" panose="00000400000000000000" pitchFamily="2" charset="-78"/>
              </a:rPr>
              <a:t>سدیم دودسیل بنزن سولفونات</a:t>
            </a:r>
            <a:endParaRPr lang="en-US" sz="2400" dirty="0">
              <a:cs typeface="B Nazanin" panose="00000400000000000000" pitchFamily="2" charset="-78"/>
            </a:endParaRPr>
          </a:p>
          <a:p>
            <a:pPr algn="just" rtl="1"/>
            <a:endParaRPr lang="en-US" sz="2200" dirty="0">
              <a:cs typeface="B Nazanin" panose="00000400000000000000" pitchFamily="2" charset="-78"/>
            </a:endParaRPr>
          </a:p>
        </p:txBody>
      </p:sp>
    </p:spTree>
    <p:extLst>
      <p:ext uri="{BB962C8B-B14F-4D97-AF65-F5344CB8AC3E}">
        <p14:creationId xmlns:p14="http://schemas.microsoft.com/office/powerpoint/2010/main" val="2778922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up)">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up)">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up)">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up)">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up)">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up)">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wipe(up)">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wipe(up)">
                                      <p:cBhvr>
                                        <p:cTn id="5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2925" y="596899"/>
            <a:ext cx="8915400" cy="6010729"/>
          </a:xfrm>
        </p:spPr>
        <p:txBody>
          <a:bodyPr>
            <a:noAutofit/>
          </a:bodyPr>
          <a:lstStyle/>
          <a:p>
            <a:pPr marL="0" indent="0" algn="just" rtl="1">
              <a:buNone/>
            </a:pPr>
            <a:endParaRPr lang="en-US" sz="2000" b="1" dirty="0">
              <a:solidFill>
                <a:srgbClr val="0070C0"/>
              </a:solidFill>
              <a:cs typeface="B Nazanin" panose="00000400000000000000" pitchFamily="2" charset="-78"/>
            </a:endParaRPr>
          </a:p>
          <a:p>
            <a:pPr marL="0" indent="0" algn="just" rtl="1">
              <a:buNone/>
            </a:pPr>
            <a:r>
              <a:rPr lang="fa-IR" sz="2400" b="1" dirty="0" smtClean="0">
                <a:solidFill>
                  <a:srgbClr val="0070C0"/>
                </a:solidFill>
                <a:cs typeface="B Nazanin" panose="00000400000000000000" pitchFamily="2" charset="-78"/>
              </a:rPr>
              <a:t>اجزای </a:t>
            </a:r>
            <a:r>
              <a:rPr lang="fa-IR" sz="2400" b="1" dirty="0">
                <a:solidFill>
                  <a:srgbClr val="0070C0"/>
                </a:solidFill>
                <a:cs typeface="B Nazanin" panose="00000400000000000000" pitchFamily="2" charset="-78"/>
              </a:rPr>
              <a:t>یک پاک کنندۀ </a:t>
            </a:r>
            <a:r>
              <a:rPr lang="fa-IR" sz="2400" b="1" dirty="0" smtClean="0">
                <a:solidFill>
                  <a:srgbClr val="0070C0"/>
                </a:solidFill>
                <a:cs typeface="B Nazanin" panose="00000400000000000000" pitchFamily="2" charset="-78"/>
              </a:rPr>
              <a:t>مصنوعی</a:t>
            </a:r>
          </a:p>
          <a:p>
            <a:pPr algn="just" rtl="1"/>
            <a:endParaRPr lang="en-US" sz="2000" dirty="0">
              <a:cs typeface="B Nazanin" panose="00000400000000000000" pitchFamily="2" charset="-78"/>
            </a:endParaRPr>
          </a:p>
          <a:p>
            <a:pPr lvl="0" algn="just" rtl="1"/>
            <a:r>
              <a:rPr lang="fa-IR" sz="2000" dirty="0">
                <a:cs typeface="B Nazanin" panose="00000400000000000000" pitchFamily="2" charset="-78"/>
              </a:rPr>
              <a:t>سورفاکتانتها (مواد فعال سطحی یا مواد موثر)</a:t>
            </a:r>
            <a:endParaRPr lang="en-US" sz="2000" dirty="0">
              <a:cs typeface="B Nazanin" panose="00000400000000000000" pitchFamily="2" charset="-78"/>
            </a:endParaRPr>
          </a:p>
          <a:p>
            <a:pPr algn="just" rtl="1"/>
            <a:r>
              <a:rPr lang="fa-IR" sz="2000" dirty="0">
                <a:cs typeface="B Nazanin" panose="00000400000000000000" pitchFamily="2" charset="-78"/>
              </a:rPr>
              <a:t>عامل خیس کننده و کم کنندۀ کشش سطحی</a:t>
            </a:r>
            <a:endParaRPr lang="en-US" sz="2000" dirty="0">
              <a:cs typeface="B Nazanin" panose="00000400000000000000" pitchFamily="2" charset="-78"/>
            </a:endParaRPr>
          </a:p>
          <a:p>
            <a:pPr lvl="0" algn="just" rtl="1"/>
            <a:r>
              <a:rPr lang="fa-IR" sz="2000" dirty="0">
                <a:cs typeface="B Nazanin" panose="00000400000000000000" pitchFamily="2" charset="-78"/>
              </a:rPr>
              <a:t>سازنده ها (پرکننده ها)</a:t>
            </a:r>
            <a:endParaRPr lang="en-US" sz="2000" dirty="0">
              <a:cs typeface="B Nazanin" panose="00000400000000000000" pitchFamily="2" charset="-78"/>
            </a:endParaRPr>
          </a:p>
          <a:p>
            <a:pPr algn="just" rtl="1"/>
            <a:r>
              <a:rPr lang="fa-IR" sz="2000" dirty="0">
                <a:cs typeface="B Nazanin" panose="00000400000000000000" pitchFamily="2" charset="-78"/>
              </a:rPr>
              <a:t>نقش اصلی در پاک کننده ها داشته و عامل جداکنندگی هستند</a:t>
            </a:r>
            <a:endParaRPr lang="en-US" sz="2000" dirty="0">
              <a:cs typeface="B Nazanin" panose="00000400000000000000" pitchFamily="2" charset="-78"/>
            </a:endParaRPr>
          </a:p>
          <a:p>
            <a:pPr lvl="0" algn="just" rtl="1"/>
            <a:r>
              <a:rPr lang="fa-IR" sz="2000" dirty="0">
                <a:cs typeface="B Nazanin" panose="00000400000000000000" pitchFamily="2" charset="-78"/>
              </a:rPr>
              <a:t>مواد متفرقه</a:t>
            </a:r>
            <a:endParaRPr lang="en-US" sz="2000" dirty="0">
              <a:cs typeface="B Nazanin" panose="00000400000000000000" pitchFamily="2" charset="-78"/>
            </a:endParaRPr>
          </a:p>
          <a:p>
            <a:pPr algn="just" rtl="1"/>
            <a:endParaRPr lang="en-US" sz="2000" dirty="0">
              <a:cs typeface="B Nazanin" panose="00000400000000000000" pitchFamily="2" charset="-78"/>
            </a:endParaRPr>
          </a:p>
        </p:txBody>
      </p:sp>
    </p:spTree>
    <p:extLst>
      <p:ext uri="{BB962C8B-B14F-4D97-AF65-F5344CB8AC3E}">
        <p14:creationId xmlns:p14="http://schemas.microsoft.com/office/powerpoint/2010/main" val="1848983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up)">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up)">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up)">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up)">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up)">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92925" y="596899"/>
                <a:ext cx="8915400" cy="6010729"/>
              </a:xfrm>
            </p:spPr>
            <p:txBody>
              <a:bodyPr>
                <a:noAutofit/>
              </a:bodyPr>
              <a:lstStyle/>
              <a:p>
                <a:pPr algn="just" rtl="1"/>
                <a:r>
                  <a:rPr lang="fa-IR" sz="2000" dirty="0" smtClean="0">
                    <a:cs typeface="B Nazanin" panose="00000400000000000000" pitchFamily="2" charset="-78"/>
                  </a:rPr>
                  <a:t>مواد </a:t>
                </a:r>
                <a:r>
                  <a:rPr lang="fa-IR" sz="2000" dirty="0">
                    <a:cs typeface="B Nazanin" panose="00000400000000000000" pitchFamily="2" charset="-78"/>
                  </a:rPr>
                  <a:t>معطر – مواد براق کننده – نرم کننده </a:t>
                </a:r>
                <a:r>
                  <a:rPr lang="fa-IR" sz="2000" dirty="0" smtClean="0">
                    <a:cs typeface="B Nazanin" panose="00000400000000000000" pitchFamily="2" charset="-78"/>
                  </a:rPr>
                  <a:t>ها</a:t>
                </a:r>
                <a:endParaRPr lang="en-US" sz="2000" dirty="0">
                  <a:cs typeface="B Nazanin" panose="00000400000000000000" pitchFamily="2" charset="-78"/>
                </a:endParaRPr>
              </a:p>
              <a:p>
                <a:pPr algn="just" rtl="1"/>
                <a:r>
                  <a:rPr lang="fa-IR" sz="2000" dirty="0">
                    <a:cs typeface="B Nazanin" panose="00000400000000000000" pitchFamily="2" charset="-78"/>
                  </a:rPr>
                  <a:t>آلکیل بنزن های شاخه دار  (</a:t>
                </a:r>
                <a:r>
                  <a:rPr lang="en-US" sz="2000" dirty="0">
                    <a:cs typeface="B Nazanin" panose="00000400000000000000" pitchFamily="2" charset="-78"/>
                  </a:rPr>
                  <a:t>ABS</a:t>
                </a:r>
                <a:r>
                  <a:rPr lang="fa-IR" sz="2000" dirty="0">
                    <a:cs typeface="B Nazanin" panose="00000400000000000000" pitchFamily="2" charset="-78"/>
                  </a:rPr>
                  <a:t>) – آلکیل بنزن سولفونات های خطی (</a:t>
                </a:r>
                <a:r>
                  <a:rPr lang="en-US" sz="2000" dirty="0">
                    <a:cs typeface="B Nazanin" panose="00000400000000000000" pitchFamily="2" charset="-78"/>
                  </a:rPr>
                  <a:t>LAS</a:t>
                </a:r>
                <a:r>
                  <a:rPr lang="fa-IR" sz="2000" dirty="0">
                    <a:cs typeface="B Nazanin" panose="00000400000000000000" pitchFamily="2" charset="-78"/>
                  </a:rPr>
                  <a:t>)</a:t>
                </a:r>
                <a:endParaRPr lang="en-US" sz="2000" dirty="0">
                  <a:cs typeface="B Nazanin" panose="00000400000000000000" pitchFamily="2" charset="-78"/>
                </a:endParaRPr>
              </a:p>
              <a:p>
                <a:pPr algn="just" rtl="1"/>
                <a:r>
                  <a:rPr lang="fa-IR" sz="2000" dirty="0">
                    <a:cs typeface="B Nazanin" panose="00000400000000000000" pitchFamily="2" charset="-78"/>
                  </a:rPr>
                  <a:t>لوریل الکل + سولفوریک اسید </a:t>
                </a:r>
                <a14:m>
                  <m:oMath xmlns:m="http://schemas.openxmlformats.org/officeDocument/2006/math">
                    <m:r>
                      <a:rPr lang="fa-IR" sz="2000">
                        <a:latin typeface="Cambria Math" panose="02040503050406030204" pitchFamily="18" charset="0"/>
                      </a:rPr>
                      <m:t>←</m:t>
                    </m:r>
                  </m:oMath>
                </a14:m>
                <a:r>
                  <a:rPr lang="fa-IR" sz="2000" dirty="0">
                    <a:cs typeface="B Nazanin" panose="00000400000000000000" pitchFamily="2" charset="-78"/>
                  </a:rPr>
                  <a:t> لوریل سولفات (مادۀ اولیه شوینده)</a:t>
                </a:r>
                <a:endParaRPr lang="en-US" sz="2000" dirty="0">
                  <a:cs typeface="B Nazanin" panose="00000400000000000000" pitchFamily="2" charset="-78"/>
                </a:endParaRPr>
              </a:p>
              <a:p>
                <a:pPr algn="just" rtl="1"/>
                <a:r>
                  <a:rPr lang="fa-IR" sz="2000" dirty="0">
                    <a:cs typeface="B Nazanin" panose="00000400000000000000" pitchFamily="2" charset="-78"/>
                  </a:rPr>
                  <a:t>علت پاک کنندگی </a:t>
                </a:r>
                <a:r>
                  <a:rPr lang="fa-IR" sz="2000" dirty="0" smtClean="0">
                    <a:cs typeface="B Nazanin" panose="00000400000000000000" pitchFamily="2" charset="-78"/>
                  </a:rPr>
                  <a:t>صابون</a:t>
                </a:r>
              </a:p>
              <a:p>
                <a:pPr marL="0" indent="0" algn="just" rtl="1">
                  <a:buNone/>
                </a:pPr>
                <a:endParaRPr lang="en-US" sz="2000" dirty="0">
                  <a:cs typeface="B Nazanin" panose="00000400000000000000" pitchFamily="2" charset="-78"/>
                </a:endParaRPr>
              </a:p>
              <a:p>
                <a:pPr algn="just" rtl="1"/>
                <a:r>
                  <a:rPr lang="fa-IR" sz="2400" b="1" dirty="0">
                    <a:solidFill>
                      <a:srgbClr val="0070C0"/>
                    </a:solidFill>
                    <a:cs typeface="B Nazanin" panose="00000400000000000000" pitchFamily="2" charset="-78"/>
                  </a:rPr>
                  <a:t>اثرات زیست محیطی شوینده </a:t>
                </a:r>
                <a:r>
                  <a:rPr lang="fa-IR" sz="2400" b="1" dirty="0" smtClean="0">
                    <a:solidFill>
                      <a:srgbClr val="0070C0"/>
                    </a:solidFill>
                    <a:cs typeface="B Nazanin" panose="00000400000000000000" pitchFamily="2" charset="-78"/>
                  </a:rPr>
                  <a:t>ها</a:t>
                </a:r>
              </a:p>
              <a:p>
                <a:pPr marL="0" indent="0" algn="just" rtl="1">
                  <a:buNone/>
                </a:pPr>
                <a:endParaRPr lang="en-US" sz="800" dirty="0">
                  <a:cs typeface="B Nazanin" panose="00000400000000000000" pitchFamily="2" charset="-78"/>
                </a:endParaRPr>
              </a:p>
              <a:p>
                <a:pPr marL="514350" lvl="0" indent="-514350" algn="just" rtl="1">
                  <a:buFont typeface="+mj-lt"/>
                  <a:buAutoNum type="romanUcPeriod"/>
                </a:pPr>
                <a:r>
                  <a:rPr lang="fa-IR" sz="2000" dirty="0">
                    <a:cs typeface="B Nazanin" panose="00000400000000000000" pitchFamily="2" charset="-78"/>
                  </a:rPr>
                  <a:t>تجمع کف بر روی آب های سطحی : جلوگیری از عمل اکسیژن گیری</a:t>
                </a:r>
                <a:endParaRPr lang="en-US" sz="2000" dirty="0">
                  <a:cs typeface="B Nazanin" panose="00000400000000000000" pitchFamily="2" charset="-78"/>
                </a:endParaRPr>
              </a:p>
              <a:p>
                <a:pPr marL="514350" lvl="0" indent="-514350" algn="just" rtl="1">
                  <a:buFont typeface="+mj-lt"/>
                  <a:buAutoNum type="romanUcPeriod"/>
                </a:pPr>
                <a:r>
                  <a:rPr lang="fa-IR" sz="2000" dirty="0">
                    <a:cs typeface="B Nazanin" panose="00000400000000000000" pitchFamily="2" charset="-78"/>
                  </a:rPr>
                  <a:t>تولید بو و طعم نامطبوع در آب</a:t>
                </a:r>
                <a:endParaRPr lang="en-US" sz="2000" dirty="0">
                  <a:cs typeface="B Nazanin" panose="00000400000000000000" pitchFamily="2" charset="-78"/>
                </a:endParaRPr>
              </a:p>
              <a:p>
                <a:pPr marL="514350" lvl="0" indent="-514350" algn="just" rtl="1">
                  <a:buFont typeface="+mj-lt"/>
                  <a:buAutoNum type="romanUcPeriod"/>
                </a:pPr>
                <a:r>
                  <a:rPr lang="fa-IR" sz="2000" dirty="0">
                    <a:cs typeface="B Nazanin" panose="00000400000000000000" pitchFamily="2" charset="-78"/>
                  </a:rPr>
                  <a:t>به خودگیری میکروب های بیماری زا و مساعد نمودن شرایط محیطی در جهت شیوع بیماری ها</a:t>
                </a:r>
                <a:endParaRPr lang="en-US" sz="2000" dirty="0">
                  <a:cs typeface="B Nazanin" panose="00000400000000000000" pitchFamily="2" charset="-78"/>
                </a:endParaRPr>
              </a:p>
              <a:p>
                <a:pPr marL="514350" lvl="0" indent="-514350" algn="just" rtl="1">
                  <a:buFont typeface="+mj-lt"/>
                  <a:buAutoNum type="romanUcPeriod"/>
                </a:pPr>
                <a:r>
                  <a:rPr lang="fa-IR" sz="2000" dirty="0">
                    <a:cs typeface="B Nazanin" panose="00000400000000000000" pitchFamily="2" charset="-78"/>
                  </a:rPr>
                  <a:t>اشکال در امر انعقاد و ته نشینی و صاف شدن آب</a:t>
                </a:r>
                <a:endParaRPr lang="en-US" sz="2000" dirty="0">
                  <a:cs typeface="B Nazanin" panose="00000400000000000000" pitchFamily="2" charset="-78"/>
                </a:endParaRPr>
              </a:p>
              <a:p>
                <a:pPr marL="514350" lvl="0" indent="-514350" algn="just" rtl="1">
                  <a:buFont typeface="+mj-lt"/>
                  <a:buAutoNum type="romanUcPeriod"/>
                </a:pPr>
                <a:r>
                  <a:rPr lang="fa-IR" sz="2000" dirty="0">
                    <a:cs typeface="B Nazanin" panose="00000400000000000000" pitchFamily="2" charset="-78"/>
                  </a:rPr>
                  <a:t>اثر </a:t>
                </a:r>
                <a:r>
                  <a:rPr lang="en-US" sz="2000" dirty="0">
                    <a:cs typeface="B Nazanin" panose="00000400000000000000" pitchFamily="2" charset="-78"/>
                  </a:rPr>
                  <a:t>eutrophication</a:t>
                </a:r>
                <a:r>
                  <a:rPr lang="fa-IR" sz="2000" dirty="0">
                    <a:cs typeface="B Nazanin" panose="00000400000000000000" pitchFamily="2" charset="-78"/>
                  </a:rPr>
                  <a:t> انباشتگی خوراک آب </a:t>
                </a:r>
                <a:endParaRPr lang="en-US" sz="2000" dirty="0">
                  <a:cs typeface="B Nazanin" panose="00000400000000000000" pitchFamily="2" charset="-78"/>
                </a:endParaRPr>
              </a:p>
              <a:p>
                <a:pPr marL="514350" indent="-514350" algn="just" rtl="1">
                  <a:buFont typeface="+mj-lt"/>
                  <a:buAutoNum type="romanUcPeriod"/>
                </a:pPr>
                <a:r>
                  <a:rPr lang="fa-IR" sz="2000" dirty="0">
                    <a:cs typeface="B Nazanin" panose="00000400000000000000" pitchFamily="2" charset="-78"/>
                  </a:rPr>
                  <a:t>مغذی شدن آب ناشی از فسفر (فسفات) شوینده هاست که محیط مناسبی برای رشد انگل ها شده و به مرور لجن افزایش یافته و منطقه به مرداب تبدیل می شود.</a:t>
                </a:r>
                <a:endParaRPr lang="en-US" sz="2000" dirty="0">
                  <a:cs typeface="B Nazanin" panose="00000400000000000000" pitchFamily="2" charset="-78"/>
                </a:endParaRPr>
              </a:p>
              <a:p>
                <a:pPr algn="just" rtl="1"/>
                <a:endParaRPr lang="en-US" sz="2000" dirty="0">
                  <a:cs typeface="B Nazanin" panose="00000400000000000000" pitchFamily="2" charset="-78"/>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92925" y="596899"/>
                <a:ext cx="8915400" cy="6010729"/>
              </a:xfrm>
              <a:blipFill rotWithShape="0">
                <a:blip r:embed="rId2"/>
                <a:stretch>
                  <a:fillRect l="-1299" t="-1217" r="-957"/>
                </a:stretch>
              </a:blipFill>
            </p:spPr>
            <p:txBody>
              <a:bodyPr/>
              <a:lstStyle/>
              <a:p>
                <a:r>
                  <a:rPr lang="en-US">
                    <a:noFill/>
                  </a:rPr>
                  <a:t> </a:t>
                </a:r>
              </a:p>
            </p:txBody>
          </p:sp>
        </mc:Fallback>
      </mc:AlternateContent>
    </p:spTree>
    <p:extLst>
      <p:ext uri="{BB962C8B-B14F-4D97-AF65-F5344CB8AC3E}">
        <p14:creationId xmlns:p14="http://schemas.microsoft.com/office/powerpoint/2010/main" val="2501133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up)">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up)">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up)">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wipe(up)">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wipe(up)">
                                      <p:cBhvr>
                                        <p:cTn id="47" dur="5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wipe(up)">
                                      <p:cBhvr>
                                        <p:cTn id="52" dur="500"/>
                                        <p:tgtEl>
                                          <p:spTgt spid="3">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Effect transition="in" filter="wipe(up)">
                                      <p:cBhvr>
                                        <p:cTn id="5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3698508"/>
          </a:xfrm>
        </p:spPr>
        <p:txBody>
          <a:bodyPr>
            <a:noAutofit/>
          </a:bodyPr>
          <a:lstStyle/>
          <a:p>
            <a:pPr algn="ctr" rtl="1"/>
            <a:r>
              <a:rPr lang="fa-IR" sz="5400" b="1" dirty="0" smtClean="0">
                <a:cs typeface="B Titr" panose="00000700000000000000" pitchFamily="2" charset="-78"/>
              </a:rPr>
              <a:t/>
            </a:r>
            <a:br>
              <a:rPr lang="fa-IR" sz="5400" b="1" dirty="0" smtClean="0">
                <a:cs typeface="B Titr" panose="00000700000000000000" pitchFamily="2" charset="-78"/>
              </a:rPr>
            </a:br>
            <a:r>
              <a:rPr lang="fa-IR" sz="5400" b="1" dirty="0" smtClean="0">
                <a:cs typeface="B Titr" panose="00000700000000000000" pitchFamily="2" charset="-78"/>
              </a:rPr>
              <a:t>بخش هفتم:</a:t>
            </a:r>
            <a:br>
              <a:rPr lang="fa-IR" sz="5400" b="1" dirty="0" smtClean="0">
                <a:cs typeface="B Titr" panose="00000700000000000000" pitchFamily="2" charset="-78"/>
              </a:rPr>
            </a:br>
            <a:r>
              <a:rPr lang="en-US" sz="5400" dirty="0">
                <a:cs typeface="B Titr" panose="00000700000000000000" pitchFamily="2" charset="-78"/>
              </a:rPr>
              <a:t/>
            </a:r>
            <a:br>
              <a:rPr lang="en-US" sz="5400" dirty="0">
                <a:cs typeface="B Titr" panose="00000700000000000000" pitchFamily="2" charset="-78"/>
              </a:rPr>
            </a:br>
            <a:r>
              <a:rPr lang="fa-IR" sz="5400" b="1" dirty="0" smtClean="0">
                <a:solidFill>
                  <a:srgbClr val="00B050"/>
                </a:solidFill>
                <a:cs typeface="B Titr" panose="00000700000000000000" pitchFamily="2" charset="-78"/>
              </a:rPr>
              <a:t>صنایع نفت</a:t>
            </a:r>
            <a:r>
              <a:rPr lang="en-US" sz="5400" dirty="0">
                <a:cs typeface="B Titr" panose="00000700000000000000" pitchFamily="2" charset="-78"/>
              </a:rPr>
              <a:t/>
            </a:r>
            <a:br>
              <a:rPr lang="en-US" sz="5400" dirty="0">
                <a:cs typeface="B Titr" panose="00000700000000000000" pitchFamily="2" charset="-78"/>
              </a:rPr>
            </a:br>
            <a:r>
              <a:rPr lang="fa-IR" sz="5400" b="1" dirty="0">
                <a:cs typeface="B Titr" panose="00000700000000000000" pitchFamily="2" charset="-78"/>
              </a:rPr>
              <a:t> </a:t>
            </a:r>
            <a:r>
              <a:rPr lang="en-US" sz="5400" dirty="0">
                <a:cs typeface="B Titr" panose="00000700000000000000" pitchFamily="2" charset="-78"/>
              </a:rPr>
              <a:t/>
            </a:r>
            <a:br>
              <a:rPr lang="en-US" sz="5400" dirty="0">
                <a:cs typeface="B Titr" panose="00000700000000000000" pitchFamily="2" charset="-78"/>
              </a:rPr>
            </a:br>
            <a:r>
              <a:rPr lang="fa-IR" sz="5400" b="1" dirty="0" smtClean="0">
                <a:solidFill>
                  <a:srgbClr val="00B050"/>
                </a:solidFill>
                <a:cs typeface="B Titr" panose="00000700000000000000" pitchFamily="2" charset="-78"/>
              </a:rPr>
              <a:t/>
            </a:r>
            <a:br>
              <a:rPr lang="fa-IR" sz="5400" b="1" dirty="0" smtClean="0">
                <a:solidFill>
                  <a:srgbClr val="00B050"/>
                </a:solidFill>
                <a:cs typeface="B Titr" panose="00000700000000000000" pitchFamily="2" charset="-78"/>
              </a:rPr>
            </a:br>
            <a:r>
              <a:rPr lang="en-US" sz="5400" dirty="0">
                <a:solidFill>
                  <a:srgbClr val="00B050"/>
                </a:solidFill>
                <a:cs typeface="B Titr" panose="00000700000000000000" pitchFamily="2" charset="-78"/>
              </a:rPr>
              <a:t/>
            </a:r>
            <a:br>
              <a:rPr lang="en-US" sz="5400" dirty="0">
                <a:solidFill>
                  <a:srgbClr val="00B050"/>
                </a:solidFill>
                <a:cs typeface="B Titr" panose="00000700000000000000" pitchFamily="2" charset="-78"/>
              </a:rPr>
            </a:br>
            <a:r>
              <a:rPr lang="en-US" sz="5400" dirty="0" smtClean="0">
                <a:solidFill>
                  <a:srgbClr val="00B050"/>
                </a:solidFill>
                <a:cs typeface="B Titr" panose="00000700000000000000" pitchFamily="2" charset="-78"/>
              </a:rPr>
              <a:t/>
            </a:r>
            <a:br>
              <a:rPr lang="en-US" sz="5400" dirty="0" smtClean="0">
                <a:solidFill>
                  <a:srgbClr val="00B050"/>
                </a:solidFill>
                <a:cs typeface="B Titr" panose="00000700000000000000" pitchFamily="2" charset="-78"/>
              </a:rPr>
            </a:br>
            <a:endParaRPr lang="en-US" sz="5400" dirty="0">
              <a:solidFill>
                <a:srgbClr val="00B050"/>
              </a:solidFill>
              <a:cs typeface="B Titr" panose="00000700000000000000" pitchFamily="2" charset="-78"/>
            </a:endParaRPr>
          </a:p>
        </p:txBody>
      </p:sp>
    </p:spTree>
    <p:extLst>
      <p:ext uri="{BB962C8B-B14F-4D97-AF65-F5344CB8AC3E}">
        <p14:creationId xmlns:p14="http://schemas.microsoft.com/office/powerpoint/2010/main" val="1042584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92925" y="596899"/>
                <a:ext cx="8915400" cy="6010729"/>
              </a:xfrm>
            </p:spPr>
            <p:txBody>
              <a:bodyPr>
                <a:noAutofit/>
              </a:bodyPr>
              <a:lstStyle/>
              <a:p>
                <a:pPr marL="0" indent="0" algn="just" rtl="1">
                  <a:buNone/>
                </a:pPr>
                <a:r>
                  <a:rPr lang="en-US" sz="2400" b="1" dirty="0" smtClean="0">
                    <a:solidFill>
                      <a:srgbClr val="0070C0"/>
                    </a:solidFill>
                    <a:cs typeface="B Nazanin" panose="00000400000000000000" pitchFamily="2" charset="-78"/>
                  </a:rPr>
                  <a:t>Crude oil</a:t>
                </a:r>
                <a:endParaRPr lang="en-US" sz="2400" dirty="0">
                  <a:solidFill>
                    <a:srgbClr val="0070C0"/>
                  </a:solidFill>
                  <a:cs typeface="B Nazanin" panose="00000400000000000000" pitchFamily="2" charset="-78"/>
                </a:endParaRPr>
              </a:p>
              <a:p>
                <a:pPr lvl="0" algn="just" rtl="1"/>
                <a:r>
                  <a:rPr lang="fa-IR" sz="2000" dirty="0">
                    <a:cs typeface="B Nazanin" panose="00000400000000000000" pitchFamily="2" charset="-78"/>
                  </a:rPr>
                  <a:t>نفت خام: مایعی غلیظ به رنگ قهوه ای سیر یا سبز تیره یا سیاه است که در لایه های بالایی، بخش هایی از پوستۀ کرۀ زمین یافت می شود.</a:t>
                </a:r>
                <a:endParaRPr lang="en-US" sz="2000" dirty="0">
                  <a:cs typeface="B Nazanin" panose="00000400000000000000" pitchFamily="2" charset="-78"/>
                </a:endParaRPr>
              </a:p>
              <a:p>
                <a:pPr lvl="0" algn="just" rtl="1"/>
                <a:r>
                  <a:rPr lang="fa-IR" sz="2000" dirty="0">
                    <a:cs typeface="B Nazanin" panose="00000400000000000000" pitchFamily="2" charset="-78"/>
                  </a:rPr>
                  <a:t>نفت شامل آمیزه ای پیچیده از هیدروکربن های گوناگون است که بیشترین هیدروکربن ها آلکان هستند.</a:t>
                </a:r>
                <a:endParaRPr lang="en-US" sz="2000" dirty="0">
                  <a:cs typeface="B Nazanin" panose="00000400000000000000" pitchFamily="2" charset="-78"/>
                </a:endParaRPr>
              </a:p>
              <a:p>
                <a:pPr lvl="0" algn="just" rtl="1"/>
                <a:r>
                  <a:rPr lang="fa-IR" sz="2000" dirty="0">
                    <a:cs typeface="B Nazanin" panose="00000400000000000000" pitchFamily="2" charset="-78"/>
                  </a:rPr>
                  <a:t>واژۀ نفت از واژۀ اوستایی «پنتا» گرفته شده است.</a:t>
                </a:r>
                <a:endParaRPr lang="en-US" sz="2000" dirty="0">
                  <a:cs typeface="B Nazanin" panose="00000400000000000000" pitchFamily="2" charset="-78"/>
                </a:endParaRPr>
              </a:p>
              <a:p>
                <a:pPr lvl="0" algn="just" rtl="1"/>
                <a:r>
                  <a:rPr lang="fa-IR" sz="2000" dirty="0">
                    <a:cs typeface="B Nazanin" panose="00000400000000000000" pitchFamily="2" charset="-78"/>
                  </a:rPr>
                  <a:t>در انگلیسی پترولیوم – پترا (سنگ) و اولئوم (روغن)</a:t>
                </a:r>
                <a:endParaRPr lang="en-US" sz="2000" dirty="0">
                  <a:cs typeface="B Nazanin" panose="00000400000000000000" pitchFamily="2" charset="-78"/>
                </a:endParaRPr>
              </a:p>
              <a:p>
                <a:pPr lvl="0" algn="just" rtl="1"/>
                <a:r>
                  <a:rPr lang="fa-IR" sz="2000" dirty="0">
                    <a:cs typeface="B Nazanin" panose="00000400000000000000" pitchFamily="2" charset="-78"/>
                  </a:rPr>
                  <a:t>نفت خام عمدتاً شامل هیدروژن و کربن و دارای مقادیر اندکی هم نیتروژن – اکسیژن گوگرد می باشد.</a:t>
                </a:r>
                <a:endParaRPr lang="en-US" sz="2000" dirty="0">
                  <a:cs typeface="B Nazanin" panose="00000400000000000000" pitchFamily="2" charset="-78"/>
                </a:endParaRPr>
              </a:p>
              <a:p>
                <a:pPr lvl="0" algn="just" rtl="1"/>
                <a:r>
                  <a:rPr lang="fa-IR" sz="2000" dirty="0">
                    <a:cs typeface="B Nazanin" panose="00000400000000000000" pitchFamily="2" charset="-78"/>
                  </a:rPr>
                  <a:t>نفت: فراوان ترین مایع پس از آب در بخش های بالایی پوستۀ زمین می باشد</a:t>
                </a:r>
                <a:endParaRPr lang="en-US" sz="2000" dirty="0">
                  <a:cs typeface="B Nazanin" panose="00000400000000000000" pitchFamily="2" charset="-78"/>
                </a:endParaRPr>
              </a:p>
              <a:p>
                <a:pPr lvl="0" algn="just" rtl="1"/>
                <a:r>
                  <a:rPr lang="fa-IR" sz="2000" dirty="0">
                    <a:cs typeface="B Nazanin" panose="00000400000000000000" pitchFamily="2" charset="-78"/>
                  </a:rPr>
                  <a:t>نفت دارای دو کاربرد عمده است 1- سوختن 2- ساختن</a:t>
                </a:r>
                <a:endParaRPr lang="en-US" sz="2000" dirty="0">
                  <a:cs typeface="B Nazanin" panose="00000400000000000000" pitchFamily="2" charset="-78"/>
                </a:endParaRPr>
              </a:p>
              <a:p>
                <a:pPr algn="just"/>
                <a:r>
                  <a:rPr lang="en-US" sz="2000" dirty="0">
                    <a:cs typeface="B Nazanin" panose="00000400000000000000" pitchFamily="2" charset="-78"/>
                  </a:rPr>
                  <a:t>C</a:t>
                </a:r>
                <a:r>
                  <a:rPr lang="en-US" sz="2000" baseline="-25000" dirty="0">
                    <a:cs typeface="B Nazanin" panose="00000400000000000000" pitchFamily="2" charset="-78"/>
                  </a:rPr>
                  <a:t>n</a:t>
                </a:r>
                <a:r>
                  <a:rPr lang="en-US" sz="2000" dirty="0">
                    <a:cs typeface="B Nazanin" panose="00000400000000000000" pitchFamily="2" charset="-78"/>
                  </a:rPr>
                  <a:t>H</a:t>
                </a:r>
                <a:r>
                  <a:rPr lang="en-US" sz="2000" baseline="-25000" dirty="0">
                    <a:cs typeface="B Nazanin" panose="00000400000000000000" pitchFamily="2" charset="-78"/>
                  </a:rPr>
                  <a:t>2n+2</a:t>
                </a:r>
                <a:r>
                  <a:rPr lang="en-US" sz="2000" dirty="0">
                    <a:cs typeface="B Nazanin" panose="00000400000000000000" pitchFamily="2" charset="-78"/>
                  </a:rPr>
                  <a:t> (</a:t>
                </a:r>
                <a:r>
                  <a:rPr lang="fa-IR" sz="2000" dirty="0">
                    <a:cs typeface="B Nazanin" panose="00000400000000000000" pitchFamily="2" charset="-78"/>
                  </a:rPr>
                  <a:t>پارافین ها</a:t>
                </a:r>
                <a:r>
                  <a:rPr lang="en-US" sz="2000" dirty="0">
                    <a:cs typeface="B Nazanin" panose="00000400000000000000" pitchFamily="2" charset="-78"/>
                  </a:rPr>
                  <a:t>) </a:t>
                </a:r>
                <a14:m>
                  <m:oMath xmlns:m="http://schemas.openxmlformats.org/officeDocument/2006/math">
                    <m:r>
                      <a:rPr lang="en-US" sz="2000" i="1">
                        <a:latin typeface="Cambria Math" panose="02040503050406030204" pitchFamily="18" charset="0"/>
                      </a:rPr>
                      <m:t>→</m:t>
                    </m:r>
                  </m:oMath>
                </a14:m>
                <a:r>
                  <a:rPr lang="en-US" sz="2000" dirty="0">
                    <a:cs typeface="B Nazanin" panose="00000400000000000000" pitchFamily="2" charset="-78"/>
                  </a:rPr>
                  <a:t> C</a:t>
                </a:r>
                <a:r>
                  <a:rPr lang="en-US" sz="2000" baseline="-25000" dirty="0">
                    <a:cs typeface="B Nazanin" panose="00000400000000000000" pitchFamily="2" charset="-78"/>
                  </a:rPr>
                  <a:t>n</a:t>
                </a:r>
                <a:r>
                  <a:rPr lang="en-US" sz="2000" dirty="0">
                    <a:cs typeface="B Nazanin" panose="00000400000000000000" pitchFamily="2" charset="-78"/>
                  </a:rPr>
                  <a:t>H</a:t>
                </a:r>
                <a:r>
                  <a:rPr lang="en-US" sz="2000" baseline="-25000" dirty="0">
                    <a:cs typeface="B Nazanin" panose="00000400000000000000" pitchFamily="2" charset="-78"/>
                  </a:rPr>
                  <a:t>2n-6</a:t>
                </a:r>
                <a:r>
                  <a:rPr lang="en-US" sz="2000" dirty="0">
                    <a:cs typeface="B Nazanin" panose="00000400000000000000" pitchFamily="2" charset="-78"/>
                  </a:rPr>
                  <a:t> (</a:t>
                </a:r>
                <a:r>
                  <a:rPr lang="fa-IR" sz="2000" dirty="0">
                    <a:cs typeface="B Nazanin" panose="00000400000000000000" pitchFamily="2" charset="-78"/>
                  </a:rPr>
                  <a:t>هیدروکربن های آروماتیک</a:t>
                </a:r>
                <a:r>
                  <a:rPr lang="en-US" sz="2000" dirty="0">
                    <a:cs typeface="B Nazanin" panose="00000400000000000000" pitchFamily="2" charset="-78"/>
                  </a:rPr>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92925" y="596899"/>
                <a:ext cx="8915400" cy="6010729"/>
              </a:xfrm>
              <a:blipFill rotWithShape="0">
                <a:blip r:embed="rId2"/>
                <a:stretch>
                  <a:fillRect l="-1367" t="-811" r="-1094"/>
                </a:stretch>
              </a:blipFill>
            </p:spPr>
            <p:txBody>
              <a:bodyPr/>
              <a:lstStyle/>
              <a:p>
                <a:r>
                  <a:rPr lang="en-US">
                    <a:noFill/>
                  </a:rPr>
                  <a:t> </a:t>
                </a:r>
              </a:p>
            </p:txBody>
          </p:sp>
        </mc:Fallback>
      </mc:AlternateContent>
    </p:spTree>
    <p:extLst>
      <p:ext uri="{BB962C8B-B14F-4D97-AF65-F5344CB8AC3E}">
        <p14:creationId xmlns:p14="http://schemas.microsoft.com/office/powerpoint/2010/main" val="2352888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up)">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up)">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up)">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up)">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2925" y="596899"/>
            <a:ext cx="8915400" cy="6010729"/>
          </a:xfrm>
        </p:spPr>
        <p:txBody>
          <a:bodyPr>
            <a:noAutofit/>
          </a:bodyPr>
          <a:lstStyle/>
          <a:p>
            <a:pPr algn="just" rtl="1"/>
            <a:r>
              <a:rPr lang="fa-IR" sz="2800" dirty="0" smtClean="0">
                <a:cs typeface="B Nazanin" panose="00000400000000000000" pitchFamily="2" charset="-78"/>
              </a:rPr>
              <a:t>تعریف </a:t>
            </a:r>
            <a:r>
              <a:rPr lang="fa-IR" sz="2800" dirty="0">
                <a:cs typeface="B Nazanin" panose="00000400000000000000" pitchFamily="2" charset="-78"/>
              </a:rPr>
              <a:t>نفت</a:t>
            </a:r>
            <a:endParaRPr lang="en-US" sz="2800" dirty="0">
              <a:cs typeface="B Nazanin" panose="00000400000000000000" pitchFamily="2" charset="-78"/>
            </a:endParaRPr>
          </a:p>
          <a:p>
            <a:pPr algn="just" rtl="1"/>
            <a:r>
              <a:rPr lang="fa-IR" sz="2800" dirty="0">
                <a:cs typeface="B Nazanin" panose="00000400000000000000" pitchFamily="2" charset="-78"/>
              </a:rPr>
              <a:t>پیدایش نفت</a:t>
            </a:r>
            <a:endParaRPr lang="en-US" sz="2800" dirty="0">
              <a:cs typeface="B Nazanin" panose="00000400000000000000" pitchFamily="2" charset="-78"/>
            </a:endParaRPr>
          </a:p>
          <a:p>
            <a:pPr algn="just" rtl="1"/>
            <a:r>
              <a:rPr lang="fa-IR" sz="2800" dirty="0">
                <a:cs typeface="B Nazanin" panose="00000400000000000000" pitchFamily="2" charset="-78"/>
              </a:rPr>
              <a:t>تاریخچۀ کشف نفت در ایران</a:t>
            </a:r>
            <a:endParaRPr lang="en-US" sz="2800" dirty="0">
              <a:cs typeface="B Nazanin" panose="00000400000000000000" pitchFamily="2" charset="-78"/>
            </a:endParaRPr>
          </a:p>
          <a:p>
            <a:pPr algn="just" rtl="1"/>
            <a:r>
              <a:rPr lang="fa-IR" sz="2800" dirty="0">
                <a:cs typeface="B Nazanin" panose="00000400000000000000" pitchFamily="2" charset="-78"/>
              </a:rPr>
              <a:t>فرآورده های پالایش نفت خام</a:t>
            </a:r>
            <a:endParaRPr lang="en-US" sz="2800" dirty="0">
              <a:cs typeface="B Nazanin" panose="00000400000000000000" pitchFamily="2" charset="-78"/>
            </a:endParaRPr>
          </a:p>
          <a:p>
            <a:pPr algn="just" rtl="1"/>
            <a:r>
              <a:rPr lang="fa-IR" sz="2800" dirty="0">
                <a:cs typeface="B Nazanin" panose="00000400000000000000" pitchFamily="2" charset="-78"/>
              </a:rPr>
              <a:t>بنزین و بهسوزی آن (عدد اکتان)</a:t>
            </a:r>
            <a:endParaRPr lang="en-US" sz="2800" dirty="0">
              <a:cs typeface="B Nazanin" panose="00000400000000000000" pitchFamily="2" charset="-78"/>
            </a:endParaRPr>
          </a:p>
          <a:p>
            <a:pPr algn="just" rtl="1"/>
            <a:endParaRPr lang="en-US" sz="2800" dirty="0">
              <a:cs typeface="B Nazanin" panose="00000400000000000000" pitchFamily="2" charset="-78"/>
            </a:endParaRPr>
          </a:p>
        </p:txBody>
      </p:sp>
    </p:spTree>
    <p:extLst>
      <p:ext uri="{BB962C8B-B14F-4D97-AF65-F5344CB8AC3E}">
        <p14:creationId xmlns:p14="http://schemas.microsoft.com/office/powerpoint/2010/main" val="3845950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2925" y="596899"/>
            <a:ext cx="8915400" cy="6010729"/>
          </a:xfrm>
        </p:spPr>
        <p:txBody>
          <a:bodyPr>
            <a:noAutofit/>
          </a:bodyPr>
          <a:lstStyle/>
          <a:p>
            <a:pPr algn="just" rtl="1"/>
            <a:endParaRPr lang="fa-IR" sz="2400" dirty="0" smtClean="0">
              <a:cs typeface="B Nazanin" panose="00000400000000000000" pitchFamily="2" charset="-78"/>
            </a:endParaRPr>
          </a:p>
          <a:p>
            <a:pPr algn="just" rtl="1"/>
            <a:r>
              <a:rPr lang="fa-IR" sz="2400" dirty="0" smtClean="0">
                <a:cs typeface="B Nazanin" panose="00000400000000000000" pitchFamily="2" charset="-78"/>
              </a:rPr>
              <a:t>صنعت </a:t>
            </a:r>
            <a:r>
              <a:rPr lang="fa-IR" sz="2400" dirty="0">
                <a:cs typeface="B Nazanin" panose="00000400000000000000" pitchFamily="2" charset="-78"/>
              </a:rPr>
              <a:t>نفت ایران مهمترین صنعت کشور ماست. (65% نفت خام دنیا در خاورمیانه است). در سال 2001 چهارمین تولید کنندۀ نفت خام بوده ایم. ذخایر قطعی نفت ایران 137 میلیارد بشکه است که 10% ذخایر کل جهان است. (گاز ایران حدود 16% ذخایر کل جهان است). </a:t>
            </a:r>
            <a:endParaRPr lang="en-US" sz="2400" dirty="0">
              <a:cs typeface="B Nazanin" panose="00000400000000000000" pitchFamily="2" charset="-78"/>
            </a:endParaRPr>
          </a:p>
          <a:p>
            <a:pPr algn="just" rtl="1"/>
            <a:r>
              <a:rPr lang="fa-IR" sz="2400" dirty="0">
                <a:cs typeface="B Nazanin" panose="00000400000000000000" pitchFamily="2" charset="-78"/>
              </a:rPr>
              <a:t>در سال 1287 نفت در مسجد سلیمان در عمل 360 متری کشف شد</a:t>
            </a:r>
            <a:endParaRPr lang="en-US" sz="2400" dirty="0">
              <a:cs typeface="B Nazanin" panose="00000400000000000000" pitchFamily="2" charset="-78"/>
            </a:endParaRPr>
          </a:p>
          <a:p>
            <a:pPr algn="just" rtl="1"/>
            <a:r>
              <a:rPr lang="fa-IR" sz="2400" dirty="0">
                <a:cs typeface="B Nazanin" panose="00000400000000000000" pitchFamily="2" charset="-78"/>
              </a:rPr>
              <a:t>در سال 1280 امتیاز بهره برداری نفت ایران توسط مظفرالدین شاه به یک شرکت انگلیسی به نام دارسی داده شد که این امتیاز به نام قراداد دارسی معروف است.</a:t>
            </a:r>
            <a:endParaRPr lang="en-US" sz="2400" dirty="0">
              <a:cs typeface="B Nazanin" panose="00000400000000000000" pitchFamily="2" charset="-78"/>
            </a:endParaRPr>
          </a:p>
          <a:p>
            <a:pPr algn="just" rtl="1"/>
            <a:r>
              <a:rPr lang="fa-IR" sz="2400" dirty="0">
                <a:cs typeface="B Nazanin" panose="00000400000000000000" pitchFamily="2" charset="-78"/>
              </a:rPr>
              <a:t>ابتدا چندان جدی گرفته نشد و حتی چند سال اقدامات آنان نتیجه ای در بر نداشت اما بر اثر مساعدت و جسارت برخی مدیران دارسی، پس از تلاش های گسترده، سرانجام در سال 1287 در منطقۀ مسجد سلیمان یکی از چاه های حفر شده به نفت رسید.</a:t>
            </a:r>
            <a:endParaRPr lang="en-US" sz="2400" dirty="0">
              <a:cs typeface="B Nazanin" panose="00000400000000000000" pitchFamily="2" charset="-78"/>
            </a:endParaRPr>
          </a:p>
          <a:p>
            <a:pPr algn="just" rtl="1"/>
            <a:endParaRPr lang="en-US" sz="2400" dirty="0">
              <a:cs typeface="B Nazanin" panose="00000400000000000000" pitchFamily="2" charset="-78"/>
            </a:endParaRPr>
          </a:p>
        </p:txBody>
      </p:sp>
    </p:spTree>
    <p:extLst>
      <p:ext uri="{BB962C8B-B14F-4D97-AF65-F5344CB8AC3E}">
        <p14:creationId xmlns:p14="http://schemas.microsoft.com/office/powerpoint/2010/main" val="827295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up)">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up)">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2925" y="596899"/>
            <a:ext cx="8915400" cy="6010729"/>
          </a:xfrm>
        </p:spPr>
        <p:txBody>
          <a:bodyPr>
            <a:noAutofit/>
          </a:bodyPr>
          <a:lstStyle/>
          <a:p>
            <a:pPr algn="just" rtl="1"/>
            <a:endParaRPr lang="fa-IR" sz="2400" dirty="0" smtClean="0">
              <a:cs typeface="B Nazanin" panose="00000400000000000000" pitchFamily="2" charset="-78"/>
            </a:endParaRPr>
          </a:p>
          <a:p>
            <a:pPr algn="just" rtl="1"/>
            <a:r>
              <a:rPr lang="fa-IR" sz="2400" dirty="0" smtClean="0">
                <a:cs typeface="B Nazanin" panose="00000400000000000000" pitchFamily="2" charset="-78"/>
              </a:rPr>
              <a:t>پس </a:t>
            </a:r>
            <a:r>
              <a:rPr lang="fa-IR" sz="2400" dirty="0">
                <a:cs typeface="B Nazanin" panose="00000400000000000000" pitchFamily="2" charset="-78"/>
              </a:rPr>
              <a:t>از آن دولت انگلستان امتیاز و سهام دارسی را خرید، سپس شرکت های آمریکایی در اواخر دورۀ قاجار</a:t>
            </a:r>
            <a:endParaRPr lang="en-US" sz="2400" dirty="0">
              <a:cs typeface="B Nazanin" panose="00000400000000000000" pitchFamily="2" charset="-78"/>
            </a:endParaRPr>
          </a:p>
          <a:p>
            <a:pPr algn="just" rtl="1"/>
            <a:r>
              <a:rPr lang="fa-IR" sz="2400" dirty="0">
                <a:cs typeface="B Nazanin" panose="00000400000000000000" pitchFamily="2" charset="-78"/>
              </a:rPr>
              <a:t>شوروی سابق هم در تلاش برآمد که امتیاز نفت شمال ایران را بدست آورد.</a:t>
            </a:r>
            <a:endParaRPr lang="en-US" sz="2400" dirty="0">
              <a:cs typeface="B Nazanin" panose="00000400000000000000" pitchFamily="2" charset="-78"/>
            </a:endParaRPr>
          </a:p>
          <a:p>
            <a:pPr algn="just" rtl="1"/>
            <a:r>
              <a:rPr lang="fa-IR" sz="2400" dirty="0">
                <a:cs typeface="B Nazanin" panose="00000400000000000000" pitchFamily="2" charset="-78"/>
              </a:rPr>
              <a:t>افکار عمومی در جهت کاهش تسلط انگلیس، باعث شد که رضاشاه قرارداد دارسی را ملقی و بی اعتبار اعلام نماید. اما در سال 1312 دولت ایران و انگلستان دوباره با تغییراتی جزئی قرارداد دارسی را تمدید و تجدید نمودند.</a:t>
            </a:r>
            <a:endParaRPr lang="en-US" sz="2400" dirty="0">
              <a:cs typeface="B Nazanin" panose="00000400000000000000" pitchFamily="2" charset="-78"/>
            </a:endParaRPr>
          </a:p>
          <a:p>
            <a:pPr algn="just" rtl="1"/>
            <a:r>
              <a:rPr lang="fa-IR" sz="2400" dirty="0">
                <a:cs typeface="B Nazanin" panose="00000400000000000000" pitchFamily="2" charset="-78"/>
              </a:rPr>
              <a:t>قانون ملی شدن صنعت نفت در سال 1329 تصویب شد اما پس از کودتای 28 مرداد در سال 1332 قرارداد کنسرسیوم که در آن ایران فقط حق الامتیاز می گرفت جایگزین آن شد. </a:t>
            </a:r>
            <a:endParaRPr lang="en-US" sz="2400" dirty="0">
              <a:cs typeface="B Nazanin" panose="00000400000000000000" pitchFamily="2" charset="-78"/>
            </a:endParaRPr>
          </a:p>
          <a:p>
            <a:pPr algn="just" rtl="1"/>
            <a:endParaRPr lang="en-US" sz="2400" dirty="0">
              <a:cs typeface="B Nazanin" panose="00000400000000000000" pitchFamily="2" charset="-78"/>
            </a:endParaRPr>
          </a:p>
        </p:txBody>
      </p:sp>
    </p:spTree>
    <p:extLst>
      <p:ext uri="{BB962C8B-B14F-4D97-AF65-F5344CB8AC3E}">
        <p14:creationId xmlns:p14="http://schemas.microsoft.com/office/powerpoint/2010/main" val="2701891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up)">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up)">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2925" y="596899"/>
            <a:ext cx="8915400" cy="6010729"/>
          </a:xfrm>
        </p:spPr>
        <p:txBody>
          <a:bodyPr>
            <a:noAutofit/>
          </a:bodyPr>
          <a:lstStyle/>
          <a:p>
            <a:pPr marL="0" indent="0" algn="just" rtl="1">
              <a:buNone/>
            </a:pPr>
            <a:r>
              <a:rPr lang="fa-IR" sz="2800" b="1" dirty="0" smtClean="0">
                <a:solidFill>
                  <a:srgbClr val="0070C0"/>
                </a:solidFill>
                <a:cs typeface="B Nazanin" panose="00000400000000000000" pitchFamily="2" charset="-78"/>
              </a:rPr>
              <a:t>منشاء </a:t>
            </a:r>
            <a:r>
              <a:rPr lang="fa-IR" sz="2800" b="1" dirty="0">
                <a:solidFill>
                  <a:srgbClr val="0070C0"/>
                </a:solidFill>
                <a:cs typeface="B Nazanin" panose="00000400000000000000" pitchFamily="2" charset="-78"/>
              </a:rPr>
              <a:t>تشکیل:</a:t>
            </a:r>
            <a:endParaRPr lang="en-US" sz="2800" b="1" dirty="0">
              <a:solidFill>
                <a:srgbClr val="0070C0"/>
              </a:solidFill>
              <a:cs typeface="B Nazanin" panose="00000400000000000000" pitchFamily="2" charset="-78"/>
            </a:endParaRPr>
          </a:p>
          <a:p>
            <a:pPr algn="just" rtl="1"/>
            <a:r>
              <a:rPr lang="fa-IR" sz="2400" dirty="0">
                <a:cs typeface="B Nazanin" panose="00000400000000000000" pitchFamily="2" charset="-78"/>
              </a:rPr>
              <a:t>بیشتر دانشمندان، منشاء تشکیل نفت را گیاهان و موجوات آلی موجود در اقیانوس های اولیه می دانند.</a:t>
            </a:r>
            <a:endParaRPr lang="en-US" sz="2400" dirty="0">
              <a:cs typeface="B Nazanin" panose="00000400000000000000" pitchFamily="2" charset="-78"/>
            </a:endParaRPr>
          </a:p>
          <a:p>
            <a:pPr algn="just" rtl="1"/>
            <a:r>
              <a:rPr lang="fa-IR" sz="2400" dirty="0">
                <a:cs typeface="B Nazanin" panose="00000400000000000000" pitchFamily="2" charset="-78"/>
              </a:rPr>
              <a:t>این موجودات طی میلیون ها سال با گل و لای و رسوبات مدفون شده اند و تحت فشار و دمای بالا در نبود اکسیژن و طی مدت زمان طولانی به نفت تبدیل شده اند و در صورت وجود این شرایط همراه با سنگ مخزن مناسب، نفت به مقدار زیاد در حوضچه نفتی جمع می گردد.</a:t>
            </a:r>
            <a:endParaRPr lang="en-US" sz="2400" dirty="0">
              <a:cs typeface="B Nazanin" panose="00000400000000000000" pitchFamily="2" charset="-78"/>
            </a:endParaRPr>
          </a:p>
          <a:p>
            <a:pPr algn="just" rtl="1"/>
            <a:r>
              <a:rPr lang="fa-IR" sz="2400" dirty="0">
                <a:cs typeface="B Nazanin" panose="00000400000000000000" pitchFamily="2" charset="-78"/>
              </a:rPr>
              <a:t>نفت خام حالت روغنی دارد و به شکل های جامد (قیرهای نفتی) و مایع دیده می شود.</a:t>
            </a:r>
            <a:endParaRPr lang="en-US" sz="2400" dirty="0">
              <a:cs typeface="B Nazanin" panose="00000400000000000000" pitchFamily="2" charset="-78"/>
            </a:endParaRPr>
          </a:p>
          <a:p>
            <a:pPr algn="just" rtl="1"/>
            <a:r>
              <a:rPr lang="fa-IR" sz="2400" dirty="0">
                <a:cs typeface="B Nazanin" panose="00000400000000000000" pitchFamily="2" charset="-78"/>
              </a:rPr>
              <a:t>اگر نفت در محلی جمع گردد به آن «حوضچۀ نفتی» می گویند.</a:t>
            </a:r>
            <a:endParaRPr lang="en-US" sz="2400" dirty="0">
              <a:cs typeface="B Nazanin" panose="00000400000000000000" pitchFamily="2" charset="-78"/>
            </a:endParaRPr>
          </a:p>
          <a:p>
            <a:pPr algn="just" rtl="1"/>
            <a:r>
              <a:rPr lang="fa-IR" sz="2400" dirty="0">
                <a:cs typeface="B Nazanin" panose="00000400000000000000" pitchFamily="2" charset="-78"/>
              </a:rPr>
              <a:t>از مجموع چندین حوضچۀ نفتی، یک میدان نفتی حاصل می شود.</a:t>
            </a:r>
            <a:endParaRPr lang="en-US" sz="2400" dirty="0">
              <a:cs typeface="B Nazanin" panose="00000400000000000000" pitchFamily="2" charset="-78"/>
            </a:endParaRPr>
          </a:p>
          <a:p>
            <a:pPr algn="just" rtl="1"/>
            <a:r>
              <a:rPr lang="fa-IR" sz="2400" dirty="0">
                <a:cs typeface="B Nazanin" panose="00000400000000000000" pitchFamily="2" charset="-78"/>
              </a:rPr>
              <a:t>به سنگ متخلخل در برگیرندۀ نفت، «سنگ مخزن» می گویند.</a:t>
            </a:r>
            <a:endParaRPr lang="en-US" sz="2400" dirty="0">
              <a:cs typeface="B Nazanin" panose="00000400000000000000" pitchFamily="2" charset="-78"/>
            </a:endParaRPr>
          </a:p>
          <a:p>
            <a:pPr algn="just" rtl="1"/>
            <a:endParaRPr lang="en-US" sz="2800" dirty="0">
              <a:cs typeface="B Nazanin" panose="00000400000000000000" pitchFamily="2" charset="-78"/>
            </a:endParaRPr>
          </a:p>
        </p:txBody>
      </p:sp>
    </p:spTree>
    <p:extLst>
      <p:ext uri="{BB962C8B-B14F-4D97-AF65-F5344CB8AC3E}">
        <p14:creationId xmlns:p14="http://schemas.microsoft.com/office/powerpoint/2010/main" val="3220972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up)">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up)">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2925" y="596899"/>
            <a:ext cx="8915400" cy="6010729"/>
          </a:xfrm>
        </p:spPr>
        <p:txBody>
          <a:bodyPr>
            <a:noAutofit/>
          </a:bodyPr>
          <a:lstStyle/>
          <a:p>
            <a:pPr marL="0" indent="0" algn="just" rtl="1">
              <a:buNone/>
            </a:pPr>
            <a:r>
              <a:rPr lang="fa-IR" sz="2800" b="1" dirty="0" smtClean="0">
                <a:solidFill>
                  <a:srgbClr val="0070C0"/>
                </a:solidFill>
                <a:cs typeface="B Nazanin" panose="00000400000000000000" pitchFamily="2" charset="-78"/>
              </a:rPr>
              <a:t>اکتشاف</a:t>
            </a:r>
            <a:endParaRPr lang="en-US" sz="2800" b="1" dirty="0">
              <a:solidFill>
                <a:srgbClr val="0070C0"/>
              </a:solidFill>
              <a:cs typeface="B Nazanin" panose="00000400000000000000" pitchFamily="2" charset="-78"/>
            </a:endParaRPr>
          </a:p>
          <a:p>
            <a:pPr algn="just" rtl="1"/>
            <a:r>
              <a:rPr lang="fa-IR" sz="2400" dirty="0">
                <a:cs typeface="B Nazanin" panose="00000400000000000000" pitchFamily="2" charset="-78"/>
              </a:rPr>
              <a:t>با مطالعۀ نمونۀ سنگ های منطقه و انجام لرزه نگاری، اگر مکان از نظر میزان ذخیرۀ نفت موجود و ملاحظات اقتصادی، مناسب باشد. حفاری آغاز می شود. بالای چاه، ساختاری به نام دکل حفاری برای جادادن وسایل و لوله های مورد استفاده در چاه ساخته می شود</a:t>
            </a:r>
            <a:r>
              <a:rPr lang="fa-IR" sz="2400" dirty="0" smtClean="0">
                <a:cs typeface="B Nazanin" panose="00000400000000000000" pitchFamily="2" charset="-78"/>
              </a:rPr>
              <a:t>.</a:t>
            </a:r>
          </a:p>
          <a:p>
            <a:pPr marL="0" indent="0" algn="just" rtl="1">
              <a:buNone/>
            </a:pPr>
            <a:endParaRPr lang="en-US" sz="2400" dirty="0">
              <a:cs typeface="B Nazanin" panose="00000400000000000000" pitchFamily="2" charset="-78"/>
            </a:endParaRPr>
          </a:p>
          <a:p>
            <a:pPr algn="just" rtl="1"/>
            <a:r>
              <a:rPr lang="fa-IR" sz="2400" dirty="0">
                <a:cs typeface="B Nazanin" panose="00000400000000000000" pitchFamily="2" charset="-78"/>
              </a:rPr>
              <a:t>زمانی که چاه حفر می شود، یک جریان ثابتی از نفت را به سطح زمین خواهد آورد. به سنگ هایی که غالباً از سنگ های رستی (شیل) تشکیل شده و روی مخزن نفت قرار می گیرند. سنگ پوشش گفته می شود.</a:t>
            </a:r>
            <a:endParaRPr lang="en-US" sz="2400" dirty="0">
              <a:cs typeface="B Nazanin" panose="00000400000000000000" pitchFamily="2" charset="-78"/>
            </a:endParaRPr>
          </a:p>
          <a:p>
            <a:pPr algn="just" rtl="1"/>
            <a:endParaRPr lang="en-US" sz="2400" dirty="0">
              <a:cs typeface="B Nazanin" panose="00000400000000000000" pitchFamily="2" charset="-78"/>
            </a:endParaRPr>
          </a:p>
        </p:txBody>
      </p:sp>
    </p:spTree>
    <p:extLst>
      <p:ext uri="{BB962C8B-B14F-4D97-AF65-F5344CB8AC3E}">
        <p14:creationId xmlns:p14="http://schemas.microsoft.com/office/powerpoint/2010/main" val="419381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up)">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b="1" dirty="0" smtClean="0">
                <a:solidFill>
                  <a:schemeClr val="tx1"/>
                </a:solidFill>
                <a:cs typeface="B Nazanin" panose="00000400000000000000" pitchFamily="2" charset="-78"/>
              </a:rPr>
              <a:t>مقدمه:</a:t>
            </a:r>
            <a:endParaRPr lang="en-US" dirty="0">
              <a:solidFill>
                <a:schemeClr val="tx1"/>
              </a:solidFill>
              <a:cs typeface="B Nazanin" panose="00000400000000000000" pitchFamily="2" charset="-78"/>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92925" y="1319646"/>
                <a:ext cx="8915400" cy="4759036"/>
              </a:xfrm>
            </p:spPr>
            <p:txBody>
              <a:bodyPr>
                <a:noAutofit/>
              </a:bodyPr>
              <a:lstStyle/>
              <a:p>
                <a:pPr algn="just" rtl="1"/>
                <a:r>
                  <a:rPr lang="fa-IR" sz="2000" dirty="0" smtClean="0">
                    <a:latin typeface="Times New Roman" panose="02020603050405020304" pitchFamily="18" charset="0"/>
                    <a:cs typeface="B Nazanin" panose="00000400000000000000" pitchFamily="2" charset="-78"/>
                  </a:rPr>
                  <a:t>گوگرد </a:t>
                </a:r>
                <a:r>
                  <a:rPr lang="fa-IR" sz="2000" dirty="0">
                    <a:latin typeface="Times New Roman" panose="02020603050405020304" pitchFamily="18" charset="0"/>
                    <a:cs typeface="B Nazanin" panose="00000400000000000000" pitchFamily="2" charset="-78"/>
                  </a:rPr>
                  <a:t>عنصری جامد و ترد و زرد رنگ می باشد که در آب نامحلول است اما در حلال های غیرقطبی مانند </a:t>
                </a:r>
                <a:r>
                  <a:rPr lang="en-US" sz="2000" dirty="0">
                    <a:latin typeface="Times New Roman" panose="02020603050405020304" pitchFamily="18" charset="0"/>
                    <a:cs typeface="B Nazanin" panose="00000400000000000000" pitchFamily="2" charset="-78"/>
                  </a:rPr>
                  <a:t>CS</a:t>
                </a:r>
                <a:r>
                  <a:rPr lang="ru-RU" sz="2000" baseline="-25000" dirty="0">
                    <a:latin typeface="Times New Roman" panose="02020603050405020304" pitchFamily="18" charset="0"/>
                    <a:cs typeface="B Nazanin" panose="00000400000000000000" pitchFamily="2" charset="-78"/>
                  </a:rPr>
                  <a:t>2</a:t>
                </a:r>
                <a:r>
                  <a:rPr lang="fa-IR" sz="2000" dirty="0">
                    <a:latin typeface="Times New Roman" panose="02020603050405020304" pitchFamily="18" charset="0"/>
                    <a:cs typeface="B Nazanin" panose="00000400000000000000" pitchFamily="2" charset="-78"/>
                  </a:rPr>
                  <a:t> یا </a:t>
                </a:r>
                <a:r>
                  <a:rPr lang="en-US" sz="2000" dirty="0" err="1">
                    <a:latin typeface="Times New Roman" panose="02020603050405020304" pitchFamily="18" charset="0"/>
                    <a:cs typeface="B Nazanin" panose="00000400000000000000" pitchFamily="2" charset="-78"/>
                  </a:rPr>
                  <a:t>CCl</a:t>
                </a:r>
                <a:r>
                  <a:rPr lang="ru-RU" sz="2000" baseline="-25000" dirty="0">
                    <a:latin typeface="Times New Roman" panose="02020603050405020304" pitchFamily="18" charset="0"/>
                    <a:cs typeface="B Nazanin" panose="00000400000000000000" pitchFamily="2" charset="-78"/>
                  </a:rPr>
                  <a:t>4 </a:t>
                </a:r>
                <a:r>
                  <a:rPr lang="fa-IR" sz="2000" dirty="0">
                    <a:latin typeface="Times New Roman" panose="02020603050405020304" pitchFamily="18" charset="0"/>
                    <a:cs typeface="B Nazanin" panose="00000400000000000000" pitchFamily="2" charset="-78"/>
                  </a:rPr>
                  <a:t>و در روغن زیتون محلول می باشد. گوگرد به صورت آزاد در طبیعت وجود دارد که با مواد دیگر مانند سنگ آهک و سنگ گچ مخلوط است و باید از ناخالصی ها جدا شود.</a:t>
                </a:r>
                <a:endParaRPr lang="en-US" sz="2000" dirty="0">
                  <a:latin typeface="Times New Roman" panose="02020603050405020304" pitchFamily="18" charset="0"/>
                  <a:cs typeface="B Nazanin" panose="00000400000000000000" pitchFamily="2" charset="-78"/>
                </a:endParaRPr>
              </a:p>
              <a:p>
                <a:pPr lvl="0" algn="just" rtl="1"/>
                <a:r>
                  <a:rPr lang="fa-IR" sz="2000" dirty="0">
                    <a:latin typeface="Times New Roman" panose="02020603050405020304" pitchFamily="18" charset="0"/>
                    <a:cs typeface="B Nazanin" panose="00000400000000000000" pitchFamily="2" charset="-78"/>
                  </a:rPr>
                  <a:t>گوگرد (سولفید): </a:t>
                </a:r>
                <a:r>
                  <a:rPr lang="en-US" sz="2000" baseline="-25000" dirty="0">
                    <a:latin typeface="Times New Roman" panose="02020603050405020304" pitchFamily="18" charset="0"/>
                    <a:cs typeface="B Nazanin" panose="00000400000000000000" pitchFamily="2" charset="-78"/>
                  </a:rPr>
                  <a:t>16</a:t>
                </a:r>
                <a:r>
                  <a:rPr lang="en-US" sz="2000" dirty="0">
                    <a:latin typeface="Times New Roman" panose="02020603050405020304" pitchFamily="18" charset="0"/>
                    <a:cs typeface="B Nazanin" panose="00000400000000000000" pitchFamily="2" charset="-78"/>
                  </a:rPr>
                  <a:t>S: 1s</a:t>
                </a:r>
                <a:r>
                  <a:rPr lang="en-US" sz="2000" baseline="30000" dirty="0">
                    <a:latin typeface="Times New Roman" panose="02020603050405020304" pitchFamily="18" charset="0"/>
                    <a:cs typeface="B Nazanin" panose="00000400000000000000" pitchFamily="2" charset="-78"/>
                  </a:rPr>
                  <a:t>2</a:t>
                </a:r>
                <a:r>
                  <a:rPr lang="en-US" sz="2000" dirty="0">
                    <a:latin typeface="Times New Roman" panose="02020603050405020304" pitchFamily="18" charset="0"/>
                    <a:cs typeface="B Nazanin" panose="00000400000000000000" pitchFamily="2" charset="-78"/>
                  </a:rPr>
                  <a:t>, 2s</a:t>
                </a:r>
                <a:r>
                  <a:rPr lang="en-US" sz="2000" baseline="30000" dirty="0">
                    <a:latin typeface="Times New Roman" panose="02020603050405020304" pitchFamily="18" charset="0"/>
                    <a:cs typeface="B Nazanin" panose="00000400000000000000" pitchFamily="2" charset="-78"/>
                  </a:rPr>
                  <a:t>2</a:t>
                </a:r>
                <a:r>
                  <a:rPr lang="en-US" sz="2000" dirty="0">
                    <a:latin typeface="Times New Roman" panose="02020603050405020304" pitchFamily="18" charset="0"/>
                    <a:cs typeface="B Nazanin" panose="00000400000000000000" pitchFamily="2" charset="-78"/>
                  </a:rPr>
                  <a:t>, 2p</a:t>
                </a:r>
                <a:r>
                  <a:rPr lang="en-US" sz="2000" baseline="30000" dirty="0">
                    <a:latin typeface="Times New Roman" panose="02020603050405020304" pitchFamily="18" charset="0"/>
                    <a:cs typeface="B Nazanin" panose="00000400000000000000" pitchFamily="2" charset="-78"/>
                  </a:rPr>
                  <a:t>6</a:t>
                </a:r>
                <a:r>
                  <a:rPr lang="en-US" sz="2000" dirty="0">
                    <a:latin typeface="Times New Roman" panose="02020603050405020304" pitchFamily="18" charset="0"/>
                    <a:cs typeface="B Nazanin" panose="00000400000000000000" pitchFamily="2" charset="-78"/>
                  </a:rPr>
                  <a:t>, 3s</a:t>
                </a:r>
                <a:r>
                  <a:rPr lang="en-US" sz="2000" baseline="30000" dirty="0">
                    <a:latin typeface="Times New Roman" panose="02020603050405020304" pitchFamily="18" charset="0"/>
                    <a:cs typeface="B Nazanin" panose="00000400000000000000" pitchFamily="2" charset="-78"/>
                  </a:rPr>
                  <a:t>2</a:t>
                </a:r>
                <a:r>
                  <a:rPr lang="en-US" sz="2000" dirty="0">
                    <a:latin typeface="Times New Roman" panose="02020603050405020304" pitchFamily="18" charset="0"/>
                    <a:cs typeface="B Nazanin" panose="00000400000000000000" pitchFamily="2" charset="-78"/>
                  </a:rPr>
                  <a:t>, 3p</a:t>
                </a:r>
                <a:r>
                  <a:rPr lang="en-US" sz="2000" baseline="30000" dirty="0">
                    <a:latin typeface="Times New Roman" panose="02020603050405020304" pitchFamily="18" charset="0"/>
                    <a:cs typeface="B Nazanin" panose="00000400000000000000" pitchFamily="2" charset="-78"/>
                  </a:rPr>
                  <a:t>6</a:t>
                </a:r>
                <a:endParaRPr lang="en-US" sz="2000" dirty="0">
                  <a:latin typeface="Times New Roman" panose="02020603050405020304" pitchFamily="18" charset="0"/>
                  <a:cs typeface="B Nazanin" panose="00000400000000000000" pitchFamily="2" charset="-78"/>
                </a:endParaRPr>
              </a:p>
              <a:p>
                <a:pPr lvl="0" algn="just" rtl="1"/>
                <a:r>
                  <a:rPr lang="fa-IR" sz="2000" dirty="0">
                    <a:latin typeface="Times New Roman" panose="02020603050405020304" pitchFamily="18" charset="0"/>
                    <a:cs typeface="B Nazanin" panose="00000400000000000000" pitchFamily="2" charset="-78"/>
                  </a:rPr>
                  <a:t>نقطۀ ذوب </a:t>
                </a:r>
                <a:r>
                  <a:rPr lang="en-US" sz="2000" dirty="0">
                    <a:latin typeface="Times New Roman" panose="02020603050405020304" pitchFamily="18" charset="0"/>
                    <a:cs typeface="B Nazanin" panose="00000400000000000000" pitchFamily="2" charset="-78"/>
                  </a:rPr>
                  <a:t>116</a:t>
                </a:r>
                <a14:m>
                  <m:oMath xmlns:m="http://schemas.openxmlformats.org/officeDocument/2006/math">
                    <m:r>
                      <a:rPr lang="fa-IR" sz="2000">
                        <a:latin typeface="Cambria Math" panose="02040503050406030204" pitchFamily="18" charset="0"/>
                      </a:rPr>
                      <m:t>℃</m:t>
                    </m:r>
                  </m:oMath>
                </a14:m>
                <a:r>
                  <a:rPr lang="fa-IR" sz="2000" dirty="0">
                    <a:latin typeface="Times New Roman" panose="02020603050405020304" pitchFamily="18" charset="0"/>
                    <a:cs typeface="B Nazanin" panose="00000400000000000000" pitchFamily="2" charset="-78"/>
                  </a:rPr>
                  <a:t> ؛ </a:t>
                </a:r>
                <a:r>
                  <a:rPr lang="en-US" sz="2000" dirty="0">
                    <a:latin typeface="Times New Roman" panose="02020603050405020304" pitchFamily="18" charset="0"/>
                    <a:cs typeface="B Nazanin" panose="00000400000000000000" pitchFamily="2" charset="-78"/>
                  </a:rPr>
                  <a:t>     </a:t>
                </a:r>
                <a:r>
                  <a:rPr lang="fa-IR" sz="2000" dirty="0">
                    <a:latin typeface="Times New Roman" panose="02020603050405020304" pitchFamily="18" charset="0"/>
                    <a:cs typeface="B Nazanin" panose="00000400000000000000" pitchFamily="2" charset="-78"/>
                  </a:rPr>
                  <a:t>نقطۀ جوش و یا مغناطیس </a:t>
                </a:r>
                <a14:m>
                  <m:oMath xmlns:m="http://schemas.openxmlformats.org/officeDocument/2006/math">
                    <m:r>
                      <a:rPr lang="fa-IR" sz="2000">
                        <a:latin typeface="Cambria Math" panose="02040503050406030204" pitchFamily="18" charset="0"/>
                      </a:rPr>
                      <m:t>℃</m:t>
                    </m:r>
                  </m:oMath>
                </a14:m>
                <a:r>
                  <a:rPr lang="fa-IR" sz="2000" dirty="0">
                    <a:latin typeface="Times New Roman" panose="02020603050405020304" pitchFamily="18" charset="0"/>
                    <a:cs typeface="B Nazanin" panose="00000400000000000000" pitchFamily="2" charset="-78"/>
                  </a:rPr>
                  <a:t> </a:t>
                </a:r>
                <a:r>
                  <a:rPr lang="en-US" sz="2000" dirty="0">
                    <a:latin typeface="Times New Roman" panose="02020603050405020304" pitchFamily="18" charset="0"/>
                    <a:cs typeface="B Nazanin" panose="00000400000000000000" pitchFamily="2" charset="-78"/>
                  </a:rPr>
                  <a:t>444</a:t>
                </a:r>
              </a:p>
              <a:p>
                <a:pPr lvl="0" algn="just" rtl="1"/>
                <a:r>
                  <a:rPr lang="fa-IR" sz="2000" dirty="0">
                    <a:latin typeface="Times New Roman" panose="02020603050405020304" pitchFamily="18" charset="0"/>
                    <a:cs typeface="B Nazanin" panose="00000400000000000000" pitchFamily="2" charset="-78"/>
                  </a:rPr>
                  <a:t>برخی ایزوتوپ ها </a:t>
                </a:r>
                <a:r>
                  <a:rPr lang="en-US" sz="2000" baseline="30000" dirty="0">
                    <a:latin typeface="Times New Roman" panose="02020603050405020304" pitchFamily="18" charset="0"/>
                    <a:cs typeface="B Nazanin" panose="00000400000000000000" pitchFamily="2" charset="-78"/>
                  </a:rPr>
                  <a:t>36</a:t>
                </a:r>
                <a:r>
                  <a:rPr lang="en-US" sz="2000" dirty="0">
                    <a:latin typeface="Times New Roman" panose="02020603050405020304" pitchFamily="18" charset="0"/>
                    <a:cs typeface="B Nazanin" panose="00000400000000000000" pitchFamily="2" charset="-78"/>
                  </a:rPr>
                  <a:t>S, </a:t>
                </a:r>
                <a:r>
                  <a:rPr lang="en-US" sz="2000" baseline="30000" dirty="0">
                    <a:latin typeface="Times New Roman" panose="02020603050405020304" pitchFamily="18" charset="0"/>
                    <a:cs typeface="B Nazanin" panose="00000400000000000000" pitchFamily="2" charset="-78"/>
                  </a:rPr>
                  <a:t>35</a:t>
                </a:r>
                <a:r>
                  <a:rPr lang="en-US" sz="2000" dirty="0">
                    <a:latin typeface="Times New Roman" panose="02020603050405020304" pitchFamily="18" charset="0"/>
                    <a:cs typeface="B Nazanin" panose="00000400000000000000" pitchFamily="2" charset="-78"/>
                  </a:rPr>
                  <a:t>S, </a:t>
                </a:r>
                <a:r>
                  <a:rPr lang="en-US" sz="2000" baseline="30000" dirty="0">
                    <a:latin typeface="Times New Roman" panose="02020603050405020304" pitchFamily="18" charset="0"/>
                    <a:cs typeface="B Nazanin" panose="00000400000000000000" pitchFamily="2" charset="-78"/>
                  </a:rPr>
                  <a:t>34</a:t>
                </a:r>
                <a:r>
                  <a:rPr lang="en-US" sz="2000" dirty="0">
                    <a:latin typeface="Times New Roman" panose="02020603050405020304" pitchFamily="18" charset="0"/>
                    <a:cs typeface="B Nazanin" panose="00000400000000000000" pitchFamily="2" charset="-78"/>
                  </a:rPr>
                  <a:t>S,</a:t>
                </a:r>
                <a:r>
                  <a:rPr lang="en-US" sz="2000" baseline="30000" dirty="0">
                    <a:latin typeface="Times New Roman" panose="02020603050405020304" pitchFamily="18" charset="0"/>
                    <a:cs typeface="B Nazanin" panose="00000400000000000000" pitchFamily="2" charset="-78"/>
                  </a:rPr>
                  <a:t> 33</a:t>
                </a:r>
                <a:r>
                  <a:rPr lang="en-US" sz="2000" dirty="0">
                    <a:latin typeface="Times New Roman" panose="02020603050405020304" pitchFamily="18" charset="0"/>
                    <a:cs typeface="B Nazanin" panose="00000400000000000000" pitchFamily="2" charset="-78"/>
                  </a:rPr>
                  <a:t>S,</a:t>
                </a:r>
                <a:r>
                  <a:rPr lang="en-US" sz="2000" baseline="30000" dirty="0">
                    <a:latin typeface="Times New Roman" panose="02020603050405020304" pitchFamily="18" charset="0"/>
                    <a:cs typeface="B Nazanin" panose="00000400000000000000" pitchFamily="2" charset="-78"/>
                  </a:rPr>
                  <a:t> 32</a:t>
                </a:r>
                <a:r>
                  <a:rPr lang="en-US" sz="2000" dirty="0">
                    <a:latin typeface="Times New Roman" panose="02020603050405020304" pitchFamily="18" charset="0"/>
                    <a:cs typeface="B Nazanin" panose="00000400000000000000" pitchFamily="2" charset="-78"/>
                  </a:rPr>
                  <a:t>S</a:t>
                </a:r>
              </a:p>
              <a:p>
                <a:pPr lvl="0" algn="just" rtl="1"/>
                <a:r>
                  <a:rPr lang="fa-IR" sz="2000" dirty="0">
                    <a:latin typeface="Times New Roman" panose="02020603050405020304" pitchFamily="18" charset="0"/>
                    <a:cs typeface="B Nazanin" panose="00000400000000000000" pitchFamily="2" charset="-78"/>
                  </a:rPr>
                  <a:t>گوگرد عنصری مهم برای موجودات زنده است. از جمله در ساختار آمینواسید و پروتئین ها حضور دارد.</a:t>
                </a:r>
                <a:endParaRPr lang="en-US" sz="2000" dirty="0">
                  <a:latin typeface="Times New Roman" panose="02020603050405020304" pitchFamily="18" charset="0"/>
                  <a:cs typeface="B Nazanin" panose="00000400000000000000" pitchFamily="2" charset="-78"/>
                </a:endParaRPr>
              </a:p>
              <a:p>
                <a:pPr lvl="0" algn="just" rtl="1"/>
                <a:r>
                  <a:rPr lang="fa-IR" sz="2000" dirty="0">
                    <a:latin typeface="Times New Roman" panose="02020603050405020304" pitchFamily="18" charset="0"/>
                    <a:cs typeface="B Nazanin" panose="00000400000000000000" pitchFamily="2" charset="-78"/>
                  </a:rPr>
                  <a:t>گوگرد به صورت آزاد و به صورت ترکیبی موارد مصرف بسیاری دارد ولی بیشترین کاربرد آن برای تهیۀ ترکیبات شیمیایی و فراورده های میانی در چرخۀ صنعت است. بیشترین مصرف گوگرد در سالیان اخیر در صنایع کشاورزی و تهیۀ کودهای فسفاتیک بوده است. بعلاوه گوگرد در پالایش نفت، جداسازی مس، پالایش اورانیم، تهیۀ مواد شیمیایی آلی و غیرآلی، رنگها، کاغذ و خمیرکاغذ، چرم سازی، آبکاری، نیروگاه ها، صنایع قندوشکر، تهیۀ نشاسته، تهیۀ الیاف مصنوعی، مواد منفجره، داروسازی و گندزدایی، کبریت سازی، سمپاشی برعلیه قارچها</a:t>
                </a:r>
                <a:endParaRPr lang="en-US" sz="2000" dirty="0">
                  <a:latin typeface="Times New Roman" panose="02020603050405020304" pitchFamily="18" charset="0"/>
                  <a:cs typeface="B Nazanin" panose="00000400000000000000" pitchFamily="2" charset="-78"/>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92925" y="1319646"/>
                <a:ext cx="8915400" cy="4759036"/>
              </a:xfrm>
              <a:blipFill rotWithShape="0">
                <a:blip r:embed="rId2"/>
                <a:stretch>
                  <a:fillRect l="-1435" t="-1408" r="-684" b="-1793"/>
                </a:stretch>
              </a:blipFill>
            </p:spPr>
            <p:txBody>
              <a:bodyPr/>
              <a:lstStyle/>
              <a:p>
                <a:r>
                  <a:rPr lang="en-US">
                    <a:noFill/>
                  </a:rPr>
                  <a:t> </a:t>
                </a:r>
              </a:p>
            </p:txBody>
          </p:sp>
        </mc:Fallback>
      </mc:AlternateContent>
    </p:spTree>
    <p:extLst>
      <p:ext uri="{BB962C8B-B14F-4D97-AF65-F5344CB8AC3E}">
        <p14:creationId xmlns:p14="http://schemas.microsoft.com/office/powerpoint/2010/main" val="169814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right)">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right)">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right)">
                                      <p:cBhvr>
                                        <p:cTn id="24" dur="20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wipe(right)">
                                      <p:cBhvr>
                                        <p:cTn id="29" dur="20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wipe(right)">
                                      <p:cBhvr>
                                        <p:cTn id="34" dur="20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wipe(right)">
                                      <p:cBhvr>
                                        <p:cTn id="39"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2925" y="596899"/>
            <a:ext cx="8915400" cy="6010729"/>
          </a:xfrm>
        </p:spPr>
        <p:txBody>
          <a:bodyPr>
            <a:noAutofit/>
          </a:bodyPr>
          <a:lstStyle/>
          <a:p>
            <a:pPr marL="0" indent="0" algn="just" rtl="1">
              <a:buNone/>
            </a:pPr>
            <a:r>
              <a:rPr lang="fa-IR" sz="2800" b="1" dirty="0" smtClean="0">
                <a:solidFill>
                  <a:srgbClr val="0070C0"/>
                </a:solidFill>
                <a:cs typeface="B Nazanin" panose="00000400000000000000" pitchFamily="2" charset="-78"/>
              </a:rPr>
              <a:t>انواع </a:t>
            </a:r>
            <a:r>
              <a:rPr lang="fa-IR" sz="2800" b="1" dirty="0">
                <a:solidFill>
                  <a:srgbClr val="0070C0"/>
                </a:solidFill>
                <a:cs typeface="B Nazanin" panose="00000400000000000000" pitchFamily="2" charset="-78"/>
              </a:rPr>
              <a:t>نفت خام</a:t>
            </a:r>
            <a:endParaRPr lang="en-US" sz="2800" b="1" dirty="0">
              <a:solidFill>
                <a:srgbClr val="0070C0"/>
              </a:solidFill>
              <a:cs typeface="B Nazanin" panose="00000400000000000000" pitchFamily="2" charset="-78"/>
            </a:endParaRPr>
          </a:p>
          <a:p>
            <a:pPr algn="just" rtl="1"/>
            <a:r>
              <a:rPr lang="fa-IR" sz="2400" dirty="0">
                <a:cs typeface="B Nazanin" panose="00000400000000000000" pitchFamily="2" charset="-78"/>
              </a:rPr>
              <a:t>نفت خام معمولاً بر اساس دو معیار: وزن مخصوص و میزان گوگرد تقسیم بندی می شود.</a:t>
            </a:r>
            <a:endParaRPr lang="en-US" sz="2400" dirty="0">
              <a:cs typeface="B Nazanin" panose="00000400000000000000" pitchFamily="2" charset="-78"/>
            </a:endParaRPr>
          </a:p>
          <a:p>
            <a:pPr algn="just" rtl="1"/>
            <a:r>
              <a:rPr lang="fa-IR" sz="2400" dirty="0">
                <a:cs typeface="B Nazanin" panose="00000400000000000000" pitchFamily="2" charset="-78"/>
              </a:rPr>
              <a:t>نفت هایی که وزن مخصوص، گرانروی و چگالی پایین تری دارند نفت سبک (درجۀ </a:t>
            </a:r>
            <a:r>
              <a:rPr lang="en-US" sz="2400" dirty="0">
                <a:cs typeface="B Nazanin" panose="00000400000000000000" pitchFamily="2" charset="-78"/>
              </a:rPr>
              <a:t>API</a:t>
            </a:r>
            <a:r>
              <a:rPr lang="fa-IR" sz="2400" dirty="0">
                <a:cs typeface="B Nazanin" panose="00000400000000000000" pitchFamily="2" charset="-78"/>
              </a:rPr>
              <a:t> بیشتر از 22.3) و نفت هایی که وزن مخصوص، گرانروی و چگالی بالاتری دارند را نفت سنگین می گویند.</a:t>
            </a:r>
            <a:endParaRPr lang="en-US" sz="2400" dirty="0">
              <a:cs typeface="B Nazanin" panose="00000400000000000000" pitchFamily="2" charset="-78"/>
            </a:endParaRPr>
          </a:p>
          <a:p>
            <a:pPr algn="just" rtl="1"/>
            <a:r>
              <a:rPr lang="fa-IR" sz="2400" dirty="0">
                <a:cs typeface="B Nazanin" panose="00000400000000000000" pitchFamily="2" charset="-78"/>
              </a:rPr>
              <a:t>نفت هایی که گوگرد آنها کمتر از 0.5 درصد است نفت شیرین و نفت هایی که داری گوگرد بیشتر هستند نفت ترش نامیده می شوند. </a:t>
            </a:r>
            <a:endParaRPr lang="en-US" sz="2400" dirty="0">
              <a:cs typeface="B Nazanin" panose="00000400000000000000" pitchFamily="2" charset="-78"/>
            </a:endParaRPr>
          </a:p>
          <a:p>
            <a:pPr lvl="0" algn="just" rtl="1">
              <a:buFont typeface="Wingdings" panose="05000000000000000000" pitchFamily="2" charset="2"/>
              <a:buChar char="q"/>
            </a:pPr>
            <a:r>
              <a:rPr lang="fa-IR" sz="2400" dirty="0">
                <a:cs typeface="B Nazanin" panose="00000400000000000000" pitchFamily="2" charset="-78"/>
              </a:rPr>
              <a:t>پالایش (تصفیۀ) نفت خام سبک و شیرین، ساده تر و کم هزینه تر است و میزان بیشتری از محصولات: بنزین، نفتا، نفت سفید و سوخت های جت می توان از آنها بدست آورد.</a:t>
            </a:r>
            <a:endParaRPr lang="en-US" sz="2400" dirty="0">
              <a:cs typeface="B Nazanin" panose="00000400000000000000" pitchFamily="2" charset="-78"/>
            </a:endParaRPr>
          </a:p>
          <a:p>
            <a:pPr lvl="0" algn="just" rtl="1">
              <a:buFont typeface="Wingdings" panose="05000000000000000000" pitchFamily="2" charset="2"/>
              <a:buChar char="q"/>
            </a:pPr>
            <a:r>
              <a:rPr lang="fa-IR" sz="2400" dirty="0">
                <a:cs typeface="B Nazanin" panose="00000400000000000000" pitchFamily="2" charset="-78"/>
              </a:rPr>
              <a:t>شاخص های بین المللی تعیین قیمت نفت یعنی وست تگزاس اینترمیدیت و برنت از نوع سبک و شیرین هستند. اما میزان نفت های ترش و سنگین در ذخایر نفتی دنیا بیشتر است</a:t>
            </a:r>
            <a:endParaRPr lang="en-US" sz="2400" dirty="0">
              <a:cs typeface="B Nazanin" panose="00000400000000000000" pitchFamily="2" charset="-78"/>
            </a:endParaRPr>
          </a:p>
          <a:p>
            <a:pPr algn="just" rtl="1">
              <a:buFont typeface="Wingdings" panose="05000000000000000000" pitchFamily="2" charset="2"/>
              <a:buChar char="q"/>
            </a:pPr>
            <a:r>
              <a:rPr lang="fa-IR" sz="2400" dirty="0">
                <a:cs typeface="B Nazanin" panose="00000400000000000000" pitchFamily="2" charset="-78"/>
              </a:rPr>
              <a:t>نفت را با مقیاس بشکه می سنجند. هر بشکه حاوی حدود 159 لیتر نفت می باشد. </a:t>
            </a:r>
            <a:endParaRPr lang="en-US" sz="2400" dirty="0">
              <a:cs typeface="B Nazanin" panose="00000400000000000000" pitchFamily="2" charset="-78"/>
            </a:endParaRPr>
          </a:p>
          <a:p>
            <a:pPr algn="just" rtl="1"/>
            <a:endParaRPr lang="en-US" sz="2400" dirty="0">
              <a:cs typeface="B Nazanin" panose="00000400000000000000" pitchFamily="2" charset="-78"/>
            </a:endParaRPr>
          </a:p>
        </p:txBody>
      </p:sp>
    </p:spTree>
    <p:extLst>
      <p:ext uri="{BB962C8B-B14F-4D97-AF65-F5344CB8AC3E}">
        <p14:creationId xmlns:p14="http://schemas.microsoft.com/office/powerpoint/2010/main" val="1066233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up)">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up)">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92925" y="596899"/>
                <a:ext cx="8915400" cy="6010729"/>
              </a:xfrm>
            </p:spPr>
            <p:txBody>
              <a:bodyPr>
                <a:noAutofit/>
              </a:bodyPr>
              <a:lstStyle/>
              <a:p>
                <a:pPr marL="0" indent="0" algn="ctr">
                  <a:buNone/>
                </a:pPr>
                <a:r>
                  <a:rPr lang="en-US" sz="2000" b="1" dirty="0" smtClean="0">
                    <a:solidFill>
                      <a:srgbClr val="0070C0"/>
                    </a:solidFill>
                  </a:rPr>
                  <a:t>American </a:t>
                </a:r>
                <a:r>
                  <a:rPr lang="en-US" sz="2000" b="1" dirty="0">
                    <a:solidFill>
                      <a:srgbClr val="0070C0"/>
                    </a:solidFill>
                  </a:rPr>
                  <a:t>Petroleum Institute (API) </a:t>
                </a:r>
                <a:r>
                  <a:rPr lang="fa-IR" sz="2000" b="1" dirty="0">
                    <a:solidFill>
                      <a:srgbClr val="0070C0"/>
                    </a:solidFill>
                  </a:rPr>
                  <a:t>(موسسۀ نفتی آمریکا )</a:t>
                </a:r>
                <a:endParaRPr lang="en-US" sz="2000" dirty="0">
                  <a:solidFill>
                    <a:srgbClr val="0070C0"/>
                  </a:solidFill>
                </a:endParaRPr>
              </a:p>
              <a:p>
                <a:pPr marL="0" indent="0" algn="just">
                  <a:buNone/>
                </a:pPr>
                <a:endParaRPr lang="en-US" dirty="0"/>
              </a:p>
              <a:p>
                <a:pPr algn="just"/>
                <a:r>
                  <a:rPr lang="en-US" b="1" dirty="0"/>
                  <a:t>API</a:t>
                </a:r>
                <a:r>
                  <a:rPr lang="fa-IR" b="1" dirty="0"/>
                  <a:t> = درجۀ </a:t>
                </a:r>
                <a14:m>
                  <m:oMath xmlns:m="http://schemas.openxmlformats.org/officeDocument/2006/math">
                    <m:f>
                      <m:fPr>
                        <m:ctrlPr>
                          <a:rPr lang="en-US" b="1" i="1">
                            <a:latin typeface="Cambria Math"/>
                          </a:rPr>
                        </m:ctrlPr>
                      </m:fPr>
                      <m:num>
                        <m:r>
                          <a:rPr lang="en-US" b="1" i="1">
                            <a:latin typeface="Cambria Math" panose="02040503050406030204" pitchFamily="18" charset="0"/>
                          </a:rPr>
                          <m:t>𝟏𝟒𝟏</m:t>
                        </m:r>
                        <m:r>
                          <a:rPr lang="en-US" b="1" i="1">
                            <a:latin typeface="Cambria Math" panose="02040503050406030204" pitchFamily="18" charset="0"/>
                          </a:rPr>
                          <m:t>.</m:t>
                        </m:r>
                        <m:r>
                          <a:rPr lang="en-US" b="1" i="1">
                            <a:latin typeface="Cambria Math" panose="02040503050406030204" pitchFamily="18" charset="0"/>
                          </a:rPr>
                          <m:t>𝟓</m:t>
                        </m:r>
                      </m:num>
                      <m:den>
                        <m:r>
                          <a:rPr lang="fa-IR">
                            <a:latin typeface="Cambria Math" panose="02040503050406030204" pitchFamily="18" charset="0"/>
                          </a:rPr>
                          <m:t>اتمسفر</m:t>
                        </m:r>
                        <m:r>
                          <a:rPr lang="fa-IR">
                            <a:latin typeface="Cambria Math" panose="02040503050406030204" pitchFamily="18" charset="0"/>
                          </a:rPr>
                          <m:t> </m:t>
                        </m:r>
                        <m:r>
                          <a:rPr lang="fa-IR">
                            <a:latin typeface="Cambria Math" panose="02040503050406030204" pitchFamily="18" charset="0"/>
                          </a:rPr>
                          <m:t>یک</m:t>
                        </m:r>
                        <m:r>
                          <a:rPr lang="fa-IR">
                            <a:latin typeface="Cambria Math" panose="02040503050406030204" pitchFamily="18" charset="0"/>
                          </a:rPr>
                          <m:t> </m:t>
                        </m:r>
                        <m:r>
                          <a:rPr lang="fa-IR">
                            <a:latin typeface="Cambria Math" panose="02040503050406030204" pitchFamily="18" charset="0"/>
                          </a:rPr>
                          <m:t>فشار</m:t>
                        </m:r>
                        <m:r>
                          <a:rPr lang="fa-IR">
                            <a:latin typeface="Cambria Math" panose="02040503050406030204" pitchFamily="18" charset="0"/>
                          </a:rPr>
                          <m:t> </m:t>
                        </m:r>
                        <m:r>
                          <a:rPr lang="fa-IR">
                            <a:latin typeface="Cambria Math" panose="02040503050406030204" pitchFamily="18" charset="0"/>
                          </a:rPr>
                          <m:t>و</m:t>
                        </m:r>
                        <m:r>
                          <a:rPr lang="fa-IR">
                            <a:latin typeface="Cambria Math" panose="02040503050406030204" pitchFamily="18" charset="0"/>
                          </a:rPr>
                          <m:t>  </m:t>
                        </m:r>
                        <m:r>
                          <a:rPr lang="en-US" b="1" i="1">
                            <a:latin typeface="Cambria Math" panose="02040503050406030204" pitchFamily="18" charset="0"/>
                          </a:rPr>
                          <m:t>𝟔𝟎</m:t>
                        </m:r>
                        <m:r>
                          <a:rPr lang="en-US" b="1" i="1">
                            <a:latin typeface="Cambria Math" panose="02040503050406030204" pitchFamily="18" charset="0"/>
                          </a:rPr>
                          <m:t>℉ </m:t>
                        </m:r>
                        <m:r>
                          <a:rPr lang="fa-IR">
                            <a:latin typeface="Cambria Math" panose="02040503050406030204" pitchFamily="18" charset="0"/>
                          </a:rPr>
                          <m:t>در</m:t>
                        </m:r>
                        <m:r>
                          <a:rPr lang="fa-IR">
                            <a:latin typeface="Cambria Math" panose="02040503050406030204" pitchFamily="18" charset="0"/>
                          </a:rPr>
                          <m:t> </m:t>
                        </m:r>
                        <m:r>
                          <a:rPr lang="fa-IR">
                            <a:latin typeface="Cambria Math" panose="02040503050406030204" pitchFamily="18" charset="0"/>
                          </a:rPr>
                          <m:t>مخصوص</m:t>
                        </m:r>
                        <m:r>
                          <a:rPr lang="fa-IR">
                            <a:latin typeface="Cambria Math" panose="02040503050406030204" pitchFamily="18" charset="0"/>
                          </a:rPr>
                          <m:t> </m:t>
                        </m:r>
                        <m:r>
                          <a:rPr lang="fa-IR">
                            <a:latin typeface="Cambria Math" panose="02040503050406030204" pitchFamily="18" charset="0"/>
                          </a:rPr>
                          <m:t>وزن</m:t>
                        </m:r>
                      </m:den>
                    </m:f>
                    <m:r>
                      <a:rPr lang="en-US" b="1" i="1">
                        <a:latin typeface="Cambria Math" panose="02040503050406030204" pitchFamily="18" charset="0"/>
                      </a:rPr>
                      <m:t>−</m:t>
                    </m:r>
                    <m:r>
                      <a:rPr lang="en-US" b="1" i="1">
                        <a:latin typeface="Cambria Math" panose="02040503050406030204" pitchFamily="18" charset="0"/>
                      </a:rPr>
                      <m:t>𝟏𝟑𝟏</m:t>
                    </m:r>
                    <m:r>
                      <a:rPr lang="en-US" b="1" i="1">
                        <a:latin typeface="Cambria Math" panose="02040503050406030204" pitchFamily="18" charset="0"/>
                      </a:rPr>
                      <m:t>.</m:t>
                    </m:r>
                    <m:r>
                      <a:rPr lang="en-US" b="1" i="1">
                        <a:latin typeface="Cambria Math" panose="02040503050406030204" pitchFamily="18" charset="0"/>
                      </a:rPr>
                      <m:t>𝟓</m:t>
                    </m:r>
                  </m:oMath>
                </a14:m>
                <a:endParaRPr lang="en-US" dirty="0"/>
              </a:p>
              <a:p>
                <a:pPr marL="0" indent="0" algn="just" rtl="1">
                  <a:buNone/>
                </a:pPr>
                <a:endParaRPr lang="en-US" dirty="0"/>
              </a:p>
              <a:p>
                <a:pPr algn="just" rtl="1"/>
                <a:r>
                  <a:rPr lang="fa-IR" dirty="0"/>
                  <a:t>مثلاً در مورد آب که وزن مخصوص آن یک است:</a:t>
                </a:r>
                <a:endParaRPr lang="en-US" dirty="0"/>
              </a:p>
              <a:p>
                <a:pPr algn="just"/>
                <a:r>
                  <a:rPr lang="fa-IR" b="1" dirty="0"/>
                  <a:t> آب</a:t>
                </a:r>
                <a:r>
                  <a:rPr lang="en-US" b="1" dirty="0"/>
                  <a:t>API</a:t>
                </a:r>
                <a:r>
                  <a:rPr lang="fa-IR" b="1" dirty="0"/>
                  <a:t> = درجۀ </a:t>
                </a:r>
                <a14:m>
                  <m:oMath xmlns:m="http://schemas.openxmlformats.org/officeDocument/2006/math">
                    <m:f>
                      <m:fPr>
                        <m:ctrlPr>
                          <a:rPr lang="en-US" b="1" i="1">
                            <a:latin typeface="Cambria Math"/>
                          </a:rPr>
                        </m:ctrlPr>
                      </m:fPr>
                      <m:num>
                        <m:r>
                          <a:rPr lang="en-US" b="1" i="1">
                            <a:latin typeface="Cambria Math" panose="02040503050406030204" pitchFamily="18" charset="0"/>
                          </a:rPr>
                          <m:t>𝟏𝟒𝟏</m:t>
                        </m:r>
                        <m:r>
                          <a:rPr lang="en-US" b="1" i="1">
                            <a:latin typeface="Cambria Math" panose="02040503050406030204" pitchFamily="18" charset="0"/>
                          </a:rPr>
                          <m:t>.</m:t>
                        </m:r>
                        <m:r>
                          <a:rPr lang="en-US" b="1" i="1">
                            <a:latin typeface="Cambria Math" panose="02040503050406030204" pitchFamily="18" charset="0"/>
                          </a:rPr>
                          <m:t>𝟓</m:t>
                        </m:r>
                      </m:num>
                      <m:den>
                        <m:r>
                          <a:rPr lang="en-US" b="1" i="1">
                            <a:latin typeface="Cambria Math" panose="02040503050406030204" pitchFamily="18" charset="0"/>
                          </a:rPr>
                          <m:t>𝟏</m:t>
                        </m:r>
                      </m:den>
                    </m:f>
                    <m:r>
                      <a:rPr lang="en-US" b="1" i="1">
                        <a:latin typeface="Cambria Math" panose="02040503050406030204" pitchFamily="18" charset="0"/>
                      </a:rPr>
                      <m:t>−</m:t>
                    </m:r>
                    <m:r>
                      <a:rPr lang="en-US" b="1" i="1">
                        <a:latin typeface="Cambria Math" panose="02040503050406030204" pitchFamily="18" charset="0"/>
                      </a:rPr>
                      <m:t>𝟏𝟑𝟏</m:t>
                    </m:r>
                    <m:r>
                      <a:rPr lang="en-US" b="1" i="1">
                        <a:latin typeface="Cambria Math" panose="02040503050406030204" pitchFamily="18" charset="0"/>
                      </a:rPr>
                      <m:t>.</m:t>
                    </m:r>
                    <m:r>
                      <a:rPr lang="en-US" b="1" i="1">
                        <a:latin typeface="Cambria Math" panose="02040503050406030204" pitchFamily="18" charset="0"/>
                      </a:rPr>
                      <m:t>𝟓</m:t>
                    </m:r>
                    <m:r>
                      <a:rPr lang="en-US" b="1" i="1">
                        <a:latin typeface="Cambria Math" panose="02040503050406030204" pitchFamily="18" charset="0"/>
                      </a:rPr>
                      <m:t>=</m:t>
                    </m:r>
                    <m:r>
                      <a:rPr lang="en-US" b="1" i="1">
                        <a:latin typeface="Cambria Math" panose="02040503050406030204" pitchFamily="18" charset="0"/>
                      </a:rPr>
                      <m:t>𝟏𝟎</m:t>
                    </m:r>
                  </m:oMath>
                </a14:m>
                <a:endParaRPr lang="en-US" dirty="0"/>
              </a:p>
              <a:p>
                <a:pPr marL="0" indent="0" algn="just" rtl="1">
                  <a:buNone/>
                </a:pPr>
                <a:endParaRPr lang="en-US" dirty="0"/>
              </a:p>
              <a:p>
                <a:pPr algn="just" rtl="1"/>
                <a:r>
                  <a:rPr lang="fa-IR" dirty="0"/>
                  <a:t>بدلیل اینکه چگالی نفت از آب (یا عدد یک) همواره کمتر است: هیچگاه درجۀ </a:t>
                </a:r>
                <a:r>
                  <a:rPr lang="en-US" dirty="0"/>
                  <a:t>A.P.I</a:t>
                </a:r>
                <a:r>
                  <a:rPr lang="fa-IR" dirty="0"/>
                  <a:t> کوچکتر یا مساوی 10 نخواهیم داشت</a:t>
                </a:r>
                <a:r>
                  <a:rPr lang="fa-IR" dirty="0" smtClean="0"/>
                  <a:t>:</a:t>
                </a:r>
              </a:p>
              <a:p>
                <a:pPr marL="0" indent="0" algn="just" rtl="1">
                  <a:buNone/>
                </a:pPr>
                <a:endParaRPr lang="en-US" dirty="0"/>
              </a:p>
              <a:p>
                <a:pPr lvl="0" algn="just" rtl="1">
                  <a:buFont typeface="+mj-lt"/>
                  <a:buAutoNum type="arabicPeriod"/>
                </a:pPr>
                <a:r>
                  <a:rPr lang="fa-IR" dirty="0"/>
                  <a:t>نفت سنگین با درجۀ </a:t>
                </a:r>
                <a:r>
                  <a:rPr lang="en-US" dirty="0"/>
                  <a:t>A.P.I</a:t>
                </a:r>
                <a:r>
                  <a:rPr lang="fa-IR" dirty="0"/>
                  <a:t> 10 تا 20</a:t>
                </a:r>
                <a:endParaRPr lang="en-US" dirty="0"/>
              </a:p>
              <a:p>
                <a:pPr lvl="0" algn="just" rtl="1">
                  <a:buFont typeface="+mj-lt"/>
                  <a:buAutoNum type="arabicPeriod"/>
                </a:pPr>
                <a:r>
                  <a:rPr lang="fa-IR" dirty="0"/>
                  <a:t>نفت متوسط با درجۀ </a:t>
                </a:r>
                <a:r>
                  <a:rPr lang="en-US" dirty="0"/>
                  <a:t>A.P.I</a:t>
                </a:r>
                <a:r>
                  <a:rPr lang="fa-IR" dirty="0"/>
                  <a:t> 20 الی 30</a:t>
                </a:r>
                <a:endParaRPr lang="en-US" dirty="0"/>
              </a:p>
              <a:p>
                <a:pPr lvl="0" algn="just" rtl="1">
                  <a:buFont typeface="+mj-lt"/>
                  <a:buAutoNum type="arabicPeriod"/>
                </a:pPr>
                <a:r>
                  <a:rPr lang="fa-IR" dirty="0"/>
                  <a:t>نفت سنگین با درجۀ </a:t>
                </a:r>
                <a:r>
                  <a:rPr lang="en-US" dirty="0"/>
                  <a:t>A.P.I</a:t>
                </a:r>
                <a:r>
                  <a:rPr lang="fa-IR" dirty="0"/>
                  <a:t> بالاتر از 30</a:t>
                </a:r>
                <a:endParaRPr lang="en-US" dirty="0"/>
              </a:p>
              <a:p>
                <a:pPr marL="0" indent="0" algn="just" rtl="1">
                  <a:buNone/>
                </a:pPr>
                <a:endParaRPr lang="en-US" dirty="0">
                  <a:cs typeface="B Nazanin" panose="00000400000000000000" pitchFamily="2" charset="-78"/>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92925" y="596899"/>
                <a:ext cx="8915400" cy="6010729"/>
              </a:xfrm>
              <a:blipFill rotWithShape="0">
                <a:blip r:embed="rId2"/>
                <a:stretch>
                  <a:fillRect l="-1299" t="-609" r="-547"/>
                </a:stretch>
              </a:blipFill>
            </p:spPr>
            <p:txBody>
              <a:bodyPr/>
              <a:lstStyle/>
              <a:p>
                <a:r>
                  <a:rPr lang="en-US">
                    <a:noFill/>
                  </a:rPr>
                  <a:t> </a:t>
                </a:r>
              </a:p>
            </p:txBody>
          </p:sp>
        </mc:Fallback>
      </mc:AlternateContent>
    </p:spTree>
    <p:extLst>
      <p:ext uri="{BB962C8B-B14F-4D97-AF65-F5344CB8AC3E}">
        <p14:creationId xmlns:p14="http://schemas.microsoft.com/office/powerpoint/2010/main" val="3500008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up)">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up)">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up)">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wipe(up)">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wipe(up)">
                                      <p:cBhvr>
                                        <p:cTn id="37" dur="500"/>
                                        <p:tgtEl>
                                          <p:spTgt spid="3">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wipe(up)">
                                      <p:cBhvr>
                                        <p:cTn id="4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2925" y="596899"/>
            <a:ext cx="8915400" cy="6010729"/>
          </a:xfrm>
        </p:spPr>
        <p:txBody>
          <a:bodyPr>
            <a:noAutofit/>
          </a:bodyPr>
          <a:lstStyle/>
          <a:p>
            <a:pPr marL="0" indent="0" algn="just" rtl="1">
              <a:buNone/>
            </a:pPr>
            <a:r>
              <a:rPr lang="fa-IR" sz="2400" b="1" dirty="0" smtClean="0">
                <a:solidFill>
                  <a:srgbClr val="0070C0"/>
                </a:solidFill>
                <a:cs typeface="B Nazanin" panose="00000400000000000000" pitchFamily="2" charset="-78"/>
              </a:rPr>
              <a:t>وزن </a:t>
            </a:r>
            <a:r>
              <a:rPr lang="fa-IR" sz="2400" b="1" dirty="0">
                <a:solidFill>
                  <a:srgbClr val="0070C0"/>
                </a:solidFill>
                <a:cs typeface="B Nazanin" panose="00000400000000000000" pitchFamily="2" charset="-78"/>
              </a:rPr>
              <a:t>مخصوص نفت هایی که هیدروکربن های آلکیل بیشتر دارند</a:t>
            </a:r>
            <a:endParaRPr lang="en-US" sz="2400" dirty="0">
              <a:solidFill>
                <a:srgbClr val="0070C0"/>
              </a:solidFill>
              <a:cs typeface="B Nazanin" panose="00000400000000000000" pitchFamily="2" charset="-78"/>
            </a:endParaRPr>
          </a:p>
          <a:p>
            <a:pPr algn="just" rtl="1"/>
            <a:r>
              <a:rPr lang="fa-IR" sz="2400" dirty="0">
                <a:cs typeface="B Nazanin" panose="00000400000000000000" pitchFamily="2" charset="-78"/>
              </a:rPr>
              <a:t>نفتا: هیدروکربن های دارای 5 تا 12 </a:t>
            </a:r>
            <a:r>
              <a:rPr lang="fa-IR" sz="2400" dirty="0" smtClean="0">
                <a:cs typeface="B Nazanin" panose="00000400000000000000" pitchFamily="2" charset="-78"/>
              </a:rPr>
              <a:t>کربن</a:t>
            </a:r>
          </a:p>
          <a:p>
            <a:pPr marL="0" indent="0" algn="just" rtl="1">
              <a:buNone/>
            </a:pPr>
            <a:endParaRPr lang="en-US" sz="2400" dirty="0">
              <a:cs typeface="B Nazanin" panose="00000400000000000000" pitchFamily="2" charset="-78"/>
            </a:endParaRPr>
          </a:p>
          <a:p>
            <a:pPr marL="0" indent="0" algn="just" rtl="1">
              <a:buNone/>
            </a:pPr>
            <a:r>
              <a:rPr lang="fa-IR" sz="2400" b="1" dirty="0">
                <a:solidFill>
                  <a:srgbClr val="0070C0"/>
                </a:solidFill>
                <a:cs typeface="B Nazanin" panose="00000400000000000000" pitchFamily="2" charset="-78"/>
              </a:rPr>
              <a:t>اجزای نفت خام:</a:t>
            </a:r>
            <a:endParaRPr lang="en-US" sz="2400" dirty="0">
              <a:solidFill>
                <a:srgbClr val="0070C0"/>
              </a:solidFill>
              <a:cs typeface="B Nazanin" panose="00000400000000000000" pitchFamily="2" charset="-78"/>
            </a:endParaRPr>
          </a:p>
          <a:p>
            <a:pPr algn="just" rtl="1"/>
            <a:r>
              <a:rPr lang="fa-IR" sz="2400" dirty="0">
                <a:cs typeface="B Nazanin" panose="00000400000000000000" pitchFamily="2" charset="-78"/>
              </a:rPr>
              <a:t>آلیفاتیک ها</a:t>
            </a:r>
            <a:endParaRPr lang="en-US" sz="2400" dirty="0">
              <a:cs typeface="B Nazanin" panose="00000400000000000000" pitchFamily="2" charset="-78"/>
            </a:endParaRPr>
          </a:p>
          <a:p>
            <a:pPr lvl="0" algn="just" rtl="1"/>
            <a:r>
              <a:rPr lang="fa-IR" sz="2400" dirty="0">
                <a:cs typeface="B Nazanin" panose="00000400000000000000" pitchFamily="2" charset="-78"/>
              </a:rPr>
              <a:t>پارافین ها (</a:t>
            </a:r>
            <a:r>
              <a:rPr lang="en-US" sz="2400" dirty="0">
                <a:cs typeface="B Nazanin" panose="00000400000000000000" pitchFamily="2" charset="-78"/>
              </a:rPr>
              <a:t>C</a:t>
            </a:r>
            <a:r>
              <a:rPr lang="en-US" sz="2400" baseline="-25000" dirty="0">
                <a:cs typeface="B Nazanin" panose="00000400000000000000" pitchFamily="2" charset="-78"/>
              </a:rPr>
              <a:t>n</a:t>
            </a:r>
            <a:r>
              <a:rPr lang="en-US" sz="2400" dirty="0">
                <a:cs typeface="B Nazanin" panose="00000400000000000000" pitchFamily="2" charset="-78"/>
              </a:rPr>
              <a:t>H</a:t>
            </a:r>
            <a:r>
              <a:rPr lang="en-US" sz="2400" baseline="-25000" dirty="0">
                <a:cs typeface="B Nazanin" panose="00000400000000000000" pitchFamily="2" charset="-78"/>
              </a:rPr>
              <a:t>2n+2</a:t>
            </a:r>
            <a:r>
              <a:rPr lang="fa-IR" sz="2400" dirty="0">
                <a:cs typeface="B Nazanin" panose="00000400000000000000" pitchFamily="2" charset="-78"/>
              </a:rPr>
              <a:t>): </a:t>
            </a:r>
            <a:r>
              <a:rPr lang="en-US" sz="2400" dirty="0">
                <a:cs typeface="B Nazanin" panose="00000400000000000000" pitchFamily="2" charset="-78"/>
              </a:rPr>
              <a:t>n</a:t>
            </a:r>
            <a:r>
              <a:rPr lang="fa-IR" sz="2400" dirty="0">
                <a:cs typeface="B Nazanin" panose="00000400000000000000" pitchFamily="2" charset="-78"/>
              </a:rPr>
              <a:t>-هگزان ؛ </a:t>
            </a:r>
            <a:r>
              <a:rPr lang="en-US" sz="2400" dirty="0">
                <a:cs typeface="B Nazanin" panose="00000400000000000000" pitchFamily="2" charset="-78"/>
              </a:rPr>
              <a:t>n</a:t>
            </a:r>
            <a:r>
              <a:rPr lang="fa-IR" sz="2400" dirty="0">
                <a:cs typeface="B Nazanin" panose="00000400000000000000" pitchFamily="2" charset="-78"/>
              </a:rPr>
              <a:t>-هپتان</a:t>
            </a:r>
            <a:endParaRPr lang="en-US" sz="2400" dirty="0">
              <a:cs typeface="B Nazanin" panose="00000400000000000000" pitchFamily="2" charset="-78"/>
            </a:endParaRPr>
          </a:p>
          <a:p>
            <a:pPr lvl="0" algn="just" rtl="1"/>
            <a:r>
              <a:rPr lang="fa-IR" sz="2400" dirty="0">
                <a:cs typeface="B Nazanin" panose="00000400000000000000" pitchFamily="2" charset="-78"/>
              </a:rPr>
              <a:t>ایزوپارافین ها یا ایزوآلکان ها (</a:t>
            </a:r>
            <a:r>
              <a:rPr lang="en-US" sz="2400" dirty="0">
                <a:cs typeface="B Nazanin" panose="00000400000000000000" pitchFamily="2" charset="-78"/>
              </a:rPr>
              <a:t>C</a:t>
            </a:r>
            <a:r>
              <a:rPr lang="en-US" sz="2400" baseline="-25000" dirty="0">
                <a:cs typeface="B Nazanin" panose="00000400000000000000" pitchFamily="2" charset="-78"/>
              </a:rPr>
              <a:t>n</a:t>
            </a:r>
            <a:r>
              <a:rPr lang="en-US" sz="2400" dirty="0">
                <a:cs typeface="B Nazanin" panose="00000400000000000000" pitchFamily="2" charset="-78"/>
              </a:rPr>
              <a:t>H</a:t>
            </a:r>
            <a:r>
              <a:rPr lang="en-US" sz="2400" baseline="-25000" dirty="0">
                <a:cs typeface="B Nazanin" panose="00000400000000000000" pitchFamily="2" charset="-78"/>
              </a:rPr>
              <a:t>2n+2</a:t>
            </a:r>
            <a:r>
              <a:rPr lang="fa-IR" sz="2400" dirty="0">
                <a:cs typeface="B Nazanin" panose="00000400000000000000" pitchFamily="2" charset="-78"/>
              </a:rPr>
              <a:t>): 2و3 دی متیل پنتان ؛ 2- متیل هگزان</a:t>
            </a:r>
            <a:endParaRPr lang="en-US" sz="2400" dirty="0">
              <a:cs typeface="B Nazanin" panose="00000400000000000000" pitchFamily="2" charset="-78"/>
            </a:endParaRPr>
          </a:p>
          <a:p>
            <a:pPr marL="0" lvl="0" indent="0" algn="just" rtl="1">
              <a:buNone/>
            </a:pPr>
            <a:endParaRPr lang="en-US" sz="2400" dirty="0">
              <a:cs typeface="B Nazanin" panose="00000400000000000000" pitchFamily="2" charset="-78"/>
            </a:endParaRPr>
          </a:p>
          <a:p>
            <a:pPr algn="just" rtl="1"/>
            <a:endParaRPr lang="en-US" sz="2400" dirty="0">
              <a:cs typeface="B Nazanin" panose="00000400000000000000" pitchFamily="2" charset="-78"/>
            </a:endParaRPr>
          </a:p>
        </p:txBody>
      </p:sp>
    </p:spTree>
    <p:extLst>
      <p:ext uri="{BB962C8B-B14F-4D97-AF65-F5344CB8AC3E}">
        <p14:creationId xmlns:p14="http://schemas.microsoft.com/office/powerpoint/2010/main" val="3100322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up)">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up)">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up)">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up)">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3698508"/>
          </a:xfrm>
        </p:spPr>
        <p:txBody>
          <a:bodyPr>
            <a:noAutofit/>
          </a:bodyPr>
          <a:lstStyle/>
          <a:p>
            <a:pPr algn="ctr" rtl="1"/>
            <a:r>
              <a:rPr lang="fa-IR" sz="5400" b="1" dirty="0" smtClean="0">
                <a:cs typeface="B Titr" panose="00000700000000000000" pitchFamily="2" charset="-78"/>
              </a:rPr>
              <a:t/>
            </a:r>
            <a:br>
              <a:rPr lang="fa-IR" sz="5400" b="1" dirty="0" smtClean="0">
                <a:cs typeface="B Titr" panose="00000700000000000000" pitchFamily="2" charset="-78"/>
              </a:rPr>
            </a:br>
            <a:r>
              <a:rPr lang="fa-IR" sz="5400" b="1" dirty="0" smtClean="0">
                <a:cs typeface="B Titr" panose="00000700000000000000" pitchFamily="2" charset="-78"/>
              </a:rPr>
              <a:t>بخش هشتم:</a:t>
            </a:r>
            <a:br>
              <a:rPr lang="fa-IR" sz="5400" b="1" dirty="0" smtClean="0">
                <a:cs typeface="B Titr" panose="00000700000000000000" pitchFamily="2" charset="-78"/>
              </a:rPr>
            </a:br>
            <a:r>
              <a:rPr lang="en-US" sz="5400" dirty="0">
                <a:cs typeface="B Titr" panose="00000700000000000000" pitchFamily="2" charset="-78"/>
              </a:rPr>
              <a:t/>
            </a:r>
            <a:br>
              <a:rPr lang="en-US" sz="5400" dirty="0">
                <a:cs typeface="B Titr" panose="00000700000000000000" pitchFamily="2" charset="-78"/>
              </a:rPr>
            </a:br>
            <a:r>
              <a:rPr lang="fa-IR" sz="5400" b="1" dirty="0" smtClean="0">
                <a:solidFill>
                  <a:srgbClr val="00B050"/>
                </a:solidFill>
                <a:cs typeface="B Titr" panose="00000700000000000000" pitchFamily="2" charset="-78"/>
              </a:rPr>
              <a:t>صنایع پتروشیمی و پلیمر</a:t>
            </a:r>
            <a:r>
              <a:rPr lang="en-US" sz="5400" dirty="0">
                <a:cs typeface="B Titr" panose="00000700000000000000" pitchFamily="2" charset="-78"/>
              </a:rPr>
              <a:t/>
            </a:r>
            <a:br>
              <a:rPr lang="en-US" sz="5400" dirty="0">
                <a:cs typeface="B Titr" panose="00000700000000000000" pitchFamily="2" charset="-78"/>
              </a:rPr>
            </a:br>
            <a:r>
              <a:rPr lang="fa-IR" sz="5400" b="1" dirty="0">
                <a:cs typeface="B Titr" panose="00000700000000000000" pitchFamily="2" charset="-78"/>
              </a:rPr>
              <a:t> </a:t>
            </a:r>
            <a:r>
              <a:rPr lang="en-US" sz="5400" dirty="0">
                <a:cs typeface="B Titr" panose="00000700000000000000" pitchFamily="2" charset="-78"/>
              </a:rPr>
              <a:t/>
            </a:r>
            <a:br>
              <a:rPr lang="en-US" sz="5400" dirty="0">
                <a:cs typeface="B Titr" panose="00000700000000000000" pitchFamily="2" charset="-78"/>
              </a:rPr>
            </a:br>
            <a:r>
              <a:rPr lang="fa-IR" sz="5400" b="1" dirty="0" smtClean="0">
                <a:solidFill>
                  <a:srgbClr val="00B050"/>
                </a:solidFill>
                <a:cs typeface="B Titr" panose="00000700000000000000" pitchFamily="2" charset="-78"/>
              </a:rPr>
              <a:t/>
            </a:r>
            <a:br>
              <a:rPr lang="fa-IR" sz="5400" b="1" dirty="0" smtClean="0">
                <a:solidFill>
                  <a:srgbClr val="00B050"/>
                </a:solidFill>
                <a:cs typeface="B Titr" panose="00000700000000000000" pitchFamily="2" charset="-78"/>
              </a:rPr>
            </a:br>
            <a:r>
              <a:rPr lang="en-US" sz="5400" dirty="0">
                <a:solidFill>
                  <a:srgbClr val="00B050"/>
                </a:solidFill>
                <a:cs typeface="B Titr" panose="00000700000000000000" pitchFamily="2" charset="-78"/>
              </a:rPr>
              <a:t/>
            </a:r>
            <a:br>
              <a:rPr lang="en-US" sz="5400" dirty="0">
                <a:solidFill>
                  <a:srgbClr val="00B050"/>
                </a:solidFill>
                <a:cs typeface="B Titr" panose="00000700000000000000" pitchFamily="2" charset="-78"/>
              </a:rPr>
            </a:br>
            <a:r>
              <a:rPr lang="en-US" sz="5400" dirty="0" smtClean="0">
                <a:solidFill>
                  <a:srgbClr val="00B050"/>
                </a:solidFill>
                <a:cs typeface="B Titr" panose="00000700000000000000" pitchFamily="2" charset="-78"/>
              </a:rPr>
              <a:t/>
            </a:r>
            <a:br>
              <a:rPr lang="en-US" sz="5400" dirty="0" smtClean="0">
                <a:solidFill>
                  <a:srgbClr val="00B050"/>
                </a:solidFill>
                <a:cs typeface="B Titr" panose="00000700000000000000" pitchFamily="2" charset="-78"/>
              </a:rPr>
            </a:br>
            <a:endParaRPr lang="en-US" sz="5400" dirty="0">
              <a:solidFill>
                <a:srgbClr val="00B050"/>
              </a:solidFill>
              <a:cs typeface="B Titr" panose="00000700000000000000" pitchFamily="2" charset="-78"/>
            </a:endParaRPr>
          </a:p>
        </p:txBody>
      </p:sp>
    </p:spTree>
    <p:extLst>
      <p:ext uri="{BB962C8B-B14F-4D97-AF65-F5344CB8AC3E}">
        <p14:creationId xmlns:p14="http://schemas.microsoft.com/office/powerpoint/2010/main" val="429673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2925" y="596899"/>
            <a:ext cx="8915400" cy="6010729"/>
          </a:xfrm>
        </p:spPr>
        <p:txBody>
          <a:bodyPr>
            <a:noAutofit/>
          </a:bodyPr>
          <a:lstStyle/>
          <a:p>
            <a:pPr marL="0" indent="0" algn="just" rtl="1">
              <a:buNone/>
            </a:pPr>
            <a:r>
              <a:rPr lang="fa-IR" sz="2400" b="1" dirty="0" smtClean="0">
                <a:solidFill>
                  <a:srgbClr val="0070C0"/>
                </a:solidFill>
                <a:cs typeface="B Nazanin" panose="00000400000000000000" pitchFamily="2" charset="-78"/>
              </a:rPr>
              <a:t>خط </a:t>
            </a:r>
            <a:r>
              <a:rPr lang="fa-IR" sz="2400" b="1" dirty="0">
                <a:solidFill>
                  <a:srgbClr val="0070C0"/>
                </a:solidFill>
                <a:cs typeface="B Nazanin" panose="00000400000000000000" pitchFamily="2" charset="-78"/>
              </a:rPr>
              <a:t>لولۀ اتیلن غرب</a:t>
            </a:r>
            <a:endParaRPr lang="en-US" sz="2400" b="1" dirty="0">
              <a:solidFill>
                <a:srgbClr val="0070C0"/>
              </a:solidFill>
              <a:cs typeface="B Nazanin" panose="00000400000000000000" pitchFamily="2" charset="-78"/>
            </a:endParaRPr>
          </a:p>
          <a:p>
            <a:pPr algn="just" rtl="1"/>
            <a:r>
              <a:rPr lang="fa-IR" sz="2400" dirty="0">
                <a:cs typeface="B Nazanin" panose="00000400000000000000" pitchFamily="2" charset="-78"/>
              </a:rPr>
              <a:t>دولت در سال 1381 تصمیم گرفت گاز اتیلن را از منطقۀ عسلویه (شرق استان بوشهر) به استان های خوزستان – لرستان – چهارمحال بختیاری – کهکیلویه و بویراحمد – کرمانشاه – کردستان و آذربایجان غربی انتقال دهد.</a:t>
            </a:r>
            <a:endParaRPr lang="en-US" sz="2400" dirty="0">
              <a:cs typeface="B Nazanin" panose="00000400000000000000" pitchFamily="2" charset="-78"/>
            </a:endParaRPr>
          </a:p>
          <a:p>
            <a:pPr algn="just" rtl="1"/>
            <a:r>
              <a:rPr lang="fa-IR" sz="2400" dirty="0">
                <a:cs typeface="B Nazanin" panose="00000400000000000000" pitchFamily="2" charset="-78"/>
              </a:rPr>
              <a:t>ظرفیت خط لولۀ اتیلن 3.5 میلیون تن در سال می باشد.</a:t>
            </a:r>
            <a:endParaRPr lang="en-US" sz="2400" dirty="0">
              <a:cs typeface="B Nazanin" panose="00000400000000000000" pitchFamily="2" charset="-78"/>
            </a:endParaRPr>
          </a:p>
          <a:p>
            <a:pPr algn="just" rtl="1"/>
            <a:r>
              <a:rPr lang="fa-IR" sz="2400" dirty="0">
                <a:cs typeface="B Nazanin" panose="00000400000000000000" pitchFamily="2" charset="-78"/>
              </a:rPr>
              <a:t>تامین کننده های اصلی این خط لوله، پتروشیمی کاویان (بوشهر – دو میلیون تن تولید سالانه) و پتروشیمی اروند (خوزستان) هستند</a:t>
            </a:r>
            <a:r>
              <a:rPr lang="fa-IR" sz="2400" dirty="0" smtClean="0">
                <a:cs typeface="B Nazanin" panose="00000400000000000000" pitchFamily="2" charset="-78"/>
              </a:rPr>
              <a:t>.</a:t>
            </a:r>
          </a:p>
          <a:p>
            <a:pPr algn="just" rtl="1"/>
            <a:endParaRPr lang="en-US" sz="2400" dirty="0">
              <a:cs typeface="B Nazanin" panose="00000400000000000000" pitchFamily="2" charset="-78"/>
            </a:endParaRPr>
          </a:p>
          <a:p>
            <a:pPr marL="0" indent="0" algn="just" rtl="1">
              <a:buNone/>
            </a:pPr>
            <a:r>
              <a:rPr lang="fa-IR" sz="2400" b="1" dirty="0" smtClean="0">
                <a:solidFill>
                  <a:srgbClr val="0070C0"/>
                </a:solidFill>
                <a:cs typeface="B Nazanin" panose="00000400000000000000" pitchFamily="2" charset="-78"/>
              </a:rPr>
              <a:t>تولید </a:t>
            </a:r>
            <a:r>
              <a:rPr lang="fa-IR" sz="2400" b="1" dirty="0">
                <a:solidFill>
                  <a:srgbClr val="0070C0"/>
                </a:solidFill>
                <a:cs typeface="B Nazanin" panose="00000400000000000000" pitchFamily="2" charset="-78"/>
              </a:rPr>
              <a:t>اتیلن با روش کراکینگ با بخار آب</a:t>
            </a:r>
            <a:endParaRPr lang="en-US" sz="2400" b="1" dirty="0">
              <a:solidFill>
                <a:srgbClr val="0070C0"/>
              </a:solidFill>
              <a:cs typeface="B Nazanin" panose="00000400000000000000" pitchFamily="2" charset="-78"/>
            </a:endParaRPr>
          </a:p>
          <a:p>
            <a:pPr algn="just" rtl="1"/>
            <a:r>
              <a:rPr lang="fa-IR" sz="2400" dirty="0">
                <a:cs typeface="B Nazanin" panose="00000400000000000000" pitchFamily="2" charset="-78"/>
              </a:rPr>
              <a:t>هیدروکربن های گازی و سبک حاصل از نفت خام در دمای 750 – 950 ضمن شکسته شدن به هیدروکربن های کوچکتر شکسته شده و اتیلن که عمده ترین آنهاست تولید می شود.</a:t>
            </a:r>
            <a:endParaRPr lang="en-US" sz="2400" dirty="0">
              <a:cs typeface="B Nazanin" panose="00000400000000000000" pitchFamily="2" charset="-78"/>
            </a:endParaRPr>
          </a:p>
          <a:p>
            <a:pPr lvl="0" algn="just" rtl="1"/>
            <a:endParaRPr lang="en-US" sz="2400" dirty="0">
              <a:cs typeface="B Nazanin" panose="00000400000000000000" pitchFamily="2" charset="-78"/>
            </a:endParaRPr>
          </a:p>
          <a:p>
            <a:pPr algn="just" rtl="1"/>
            <a:endParaRPr lang="en-US" sz="2400" dirty="0">
              <a:cs typeface="B Nazanin" panose="00000400000000000000" pitchFamily="2" charset="-78"/>
            </a:endParaRPr>
          </a:p>
        </p:txBody>
      </p:sp>
    </p:spTree>
    <p:extLst>
      <p:ext uri="{BB962C8B-B14F-4D97-AF65-F5344CB8AC3E}">
        <p14:creationId xmlns:p14="http://schemas.microsoft.com/office/powerpoint/2010/main" val="2729305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up)">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up)">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3698508"/>
          </a:xfrm>
        </p:spPr>
        <p:txBody>
          <a:bodyPr>
            <a:noAutofit/>
          </a:bodyPr>
          <a:lstStyle/>
          <a:p>
            <a:pPr algn="ctr" rtl="1"/>
            <a:r>
              <a:rPr lang="fa-IR" sz="5400" b="1" dirty="0" smtClean="0">
                <a:cs typeface="B Titr" panose="00000700000000000000" pitchFamily="2" charset="-78"/>
              </a:rPr>
              <a:t/>
            </a:r>
            <a:br>
              <a:rPr lang="fa-IR" sz="5400" b="1" dirty="0" smtClean="0">
                <a:cs typeface="B Titr" panose="00000700000000000000" pitchFamily="2" charset="-78"/>
              </a:rPr>
            </a:br>
            <a:r>
              <a:rPr lang="fa-IR" sz="5400" b="1" dirty="0" smtClean="0">
                <a:cs typeface="B Titr" panose="00000700000000000000" pitchFamily="2" charset="-78"/>
              </a:rPr>
              <a:t>بخش نهم:</a:t>
            </a:r>
            <a:br>
              <a:rPr lang="fa-IR" sz="5400" b="1" dirty="0" smtClean="0">
                <a:cs typeface="B Titr" panose="00000700000000000000" pitchFamily="2" charset="-78"/>
              </a:rPr>
            </a:br>
            <a:r>
              <a:rPr lang="en-US" sz="5400" dirty="0">
                <a:cs typeface="B Titr" panose="00000700000000000000" pitchFamily="2" charset="-78"/>
              </a:rPr>
              <a:t/>
            </a:r>
            <a:br>
              <a:rPr lang="en-US" sz="5400" dirty="0">
                <a:cs typeface="B Titr" panose="00000700000000000000" pitchFamily="2" charset="-78"/>
              </a:rPr>
            </a:br>
            <a:r>
              <a:rPr lang="fa-IR" sz="5400" b="1" dirty="0" smtClean="0">
                <a:solidFill>
                  <a:srgbClr val="00B050"/>
                </a:solidFill>
                <a:cs typeface="B Titr" panose="00000700000000000000" pitchFamily="2" charset="-78"/>
              </a:rPr>
              <a:t>«صنایع غذایی»</a:t>
            </a:r>
            <a:r>
              <a:rPr lang="en-US" sz="5400" dirty="0">
                <a:cs typeface="B Titr" panose="00000700000000000000" pitchFamily="2" charset="-78"/>
              </a:rPr>
              <a:t/>
            </a:r>
            <a:br>
              <a:rPr lang="en-US" sz="5400" dirty="0">
                <a:cs typeface="B Titr" panose="00000700000000000000" pitchFamily="2" charset="-78"/>
              </a:rPr>
            </a:br>
            <a:r>
              <a:rPr lang="fa-IR" sz="5400" b="1" dirty="0">
                <a:cs typeface="B Titr" panose="00000700000000000000" pitchFamily="2" charset="-78"/>
              </a:rPr>
              <a:t> </a:t>
            </a:r>
            <a:r>
              <a:rPr lang="en-US" sz="5400" dirty="0">
                <a:cs typeface="B Titr" panose="00000700000000000000" pitchFamily="2" charset="-78"/>
              </a:rPr>
              <a:t/>
            </a:r>
            <a:br>
              <a:rPr lang="en-US" sz="5400" dirty="0">
                <a:cs typeface="B Titr" panose="00000700000000000000" pitchFamily="2" charset="-78"/>
              </a:rPr>
            </a:br>
            <a:r>
              <a:rPr lang="fa-IR" sz="5400" b="1" dirty="0" smtClean="0">
                <a:solidFill>
                  <a:srgbClr val="00B050"/>
                </a:solidFill>
                <a:cs typeface="B Titr" panose="00000700000000000000" pitchFamily="2" charset="-78"/>
              </a:rPr>
              <a:t/>
            </a:r>
            <a:br>
              <a:rPr lang="fa-IR" sz="5400" b="1" dirty="0" smtClean="0">
                <a:solidFill>
                  <a:srgbClr val="00B050"/>
                </a:solidFill>
                <a:cs typeface="B Titr" panose="00000700000000000000" pitchFamily="2" charset="-78"/>
              </a:rPr>
            </a:br>
            <a:r>
              <a:rPr lang="en-US" sz="5400" dirty="0">
                <a:solidFill>
                  <a:srgbClr val="00B050"/>
                </a:solidFill>
                <a:cs typeface="B Titr" panose="00000700000000000000" pitchFamily="2" charset="-78"/>
              </a:rPr>
              <a:t/>
            </a:r>
            <a:br>
              <a:rPr lang="en-US" sz="5400" dirty="0">
                <a:solidFill>
                  <a:srgbClr val="00B050"/>
                </a:solidFill>
                <a:cs typeface="B Titr" panose="00000700000000000000" pitchFamily="2" charset="-78"/>
              </a:rPr>
            </a:br>
            <a:r>
              <a:rPr lang="en-US" sz="5400" dirty="0" smtClean="0">
                <a:solidFill>
                  <a:srgbClr val="00B050"/>
                </a:solidFill>
                <a:cs typeface="B Titr" panose="00000700000000000000" pitchFamily="2" charset="-78"/>
              </a:rPr>
              <a:t/>
            </a:r>
            <a:br>
              <a:rPr lang="en-US" sz="5400" dirty="0" smtClean="0">
                <a:solidFill>
                  <a:srgbClr val="00B050"/>
                </a:solidFill>
                <a:cs typeface="B Titr" panose="00000700000000000000" pitchFamily="2" charset="-78"/>
              </a:rPr>
            </a:br>
            <a:endParaRPr lang="en-US" sz="5400" dirty="0">
              <a:solidFill>
                <a:srgbClr val="00B050"/>
              </a:solidFill>
              <a:cs typeface="B Titr" panose="00000700000000000000" pitchFamily="2" charset="-78"/>
            </a:endParaRPr>
          </a:p>
        </p:txBody>
      </p:sp>
    </p:spTree>
    <p:extLst>
      <p:ext uri="{BB962C8B-B14F-4D97-AF65-F5344CB8AC3E}">
        <p14:creationId xmlns:p14="http://schemas.microsoft.com/office/powerpoint/2010/main" val="409180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2925" y="596899"/>
            <a:ext cx="8915400" cy="6010729"/>
          </a:xfrm>
        </p:spPr>
        <p:txBody>
          <a:bodyPr>
            <a:noAutofit/>
          </a:bodyPr>
          <a:lstStyle/>
          <a:p>
            <a:pPr marL="0" indent="0" algn="just" rtl="1">
              <a:buNone/>
            </a:pPr>
            <a:r>
              <a:rPr lang="fa-IR" sz="2800" b="1" dirty="0" smtClean="0">
                <a:solidFill>
                  <a:srgbClr val="0070C0"/>
                </a:solidFill>
                <a:cs typeface="B Nazanin" panose="00000400000000000000" pitchFamily="2" charset="-78"/>
              </a:rPr>
              <a:t>مقدمه</a:t>
            </a:r>
            <a:endParaRPr lang="en-US" sz="2800" b="1" dirty="0">
              <a:solidFill>
                <a:srgbClr val="0070C0"/>
              </a:solidFill>
              <a:cs typeface="B Nazanin" panose="00000400000000000000" pitchFamily="2" charset="-78"/>
            </a:endParaRPr>
          </a:p>
          <a:p>
            <a:pPr algn="just" rtl="1"/>
            <a:r>
              <a:rPr lang="fa-IR" sz="2400" dirty="0" smtClean="0">
                <a:cs typeface="B Nazanin" panose="00000400000000000000" pitchFamily="2" charset="-78"/>
              </a:rPr>
              <a:t>مجموعه </a:t>
            </a:r>
            <a:r>
              <a:rPr lang="fa-IR" sz="2400" dirty="0">
                <a:cs typeface="B Nazanin" panose="00000400000000000000" pitchFamily="2" charset="-78"/>
              </a:rPr>
              <a:t>علوم و صنایع کشاورزی: مواد خام غذای گیاهی و جانوری را تولید برداشت فراوری و برای مصرف آماده می کند.</a:t>
            </a:r>
            <a:endParaRPr lang="en-US" sz="2400" dirty="0">
              <a:cs typeface="B Nazanin" panose="00000400000000000000" pitchFamily="2" charset="-78"/>
            </a:endParaRPr>
          </a:p>
          <a:p>
            <a:pPr algn="just" rtl="1"/>
            <a:r>
              <a:rPr lang="fa-IR" sz="2400" dirty="0">
                <a:cs typeface="B Nazanin" panose="00000400000000000000" pitchFamily="2" charset="-78"/>
              </a:rPr>
              <a:t>غذا شاید نخستین چیزی باشد که انسان از طبیعت گرفته است.</a:t>
            </a:r>
            <a:endParaRPr lang="en-US" sz="2400" dirty="0">
              <a:cs typeface="B Nazanin" panose="00000400000000000000" pitchFamily="2" charset="-78"/>
            </a:endParaRPr>
          </a:p>
          <a:p>
            <a:pPr algn="just" rtl="1"/>
            <a:r>
              <a:rPr lang="fa-IR" sz="2400" dirty="0">
                <a:cs typeface="B Nazanin" panose="00000400000000000000" pitchFamily="2" charset="-78"/>
              </a:rPr>
              <a:t>اگر در قرن گذشته استراتژیک ترین کالا نفت بوده، امروزه غذاست.</a:t>
            </a:r>
            <a:endParaRPr lang="en-US" sz="2400" dirty="0">
              <a:cs typeface="B Nazanin" panose="00000400000000000000" pitchFamily="2" charset="-78"/>
            </a:endParaRPr>
          </a:p>
          <a:p>
            <a:pPr lvl="0" algn="just" rtl="1"/>
            <a:endParaRPr lang="en-US" sz="2400" dirty="0">
              <a:cs typeface="B Nazanin" panose="00000400000000000000" pitchFamily="2" charset="-78"/>
            </a:endParaRPr>
          </a:p>
          <a:p>
            <a:pPr algn="just" rtl="1"/>
            <a:endParaRPr lang="en-US" sz="2400" dirty="0">
              <a:cs typeface="B Nazanin" panose="00000400000000000000" pitchFamily="2" charset="-78"/>
            </a:endParaRPr>
          </a:p>
        </p:txBody>
      </p:sp>
    </p:spTree>
    <p:extLst>
      <p:ext uri="{BB962C8B-B14F-4D97-AF65-F5344CB8AC3E}">
        <p14:creationId xmlns:p14="http://schemas.microsoft.com/office/powerpoint/2010/main" val="3373859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2925" y="596899"/>
            <a:ext cx="8915400" cy="6010729"/>
          </a:xfrm>
        </p:spPr>
        <p:txBody>
          <a:bodyPr>
            <a:noAutofit/>
          </a:bodyPr>
          <a:lstStyle/>
          <a:p>
            <a:pPr marL="0" lvl="0" indent="0" algn="just" rtl="1">
              <a:buNone/>
            </a:pPr>
            <a:r>
              <a:rPr lang="fa-IR" sz="2800" b="1" dirty="0" smtClean="0">
                <a:solidFill>
                  <a:srgbClr val="0070C0"/>
                </a:solidFill>
                <a:cs typeface="B Nazanin" panose="00000400000000000000" pitchFamily="2" charset="-78"/>
              </a:rPr>
              <a:t>مهمترین </a:t>
            </a:r>
            <a:r>
              <a:rPr lang="fa-IR" sz="2800" b="1" dirty="0">
                <a:solidFill>
                  <a:srgbClr val="0070C0"/>
                </a:solidFill>
                <a:cs typeface="B Nazanin" panose="00000400000000000000" pitchFamily="2" charset="-78"/>
              </a:rPr>
              <a:t>یافته های تحقیقاتی در صنایع غذایی</a:t>
            </a:r>
            <a:endParaRPr lang="en-US" sz="2800" b="1" dirty="0">
              <a:solidFill>
                <a:srgbClr val="0070C0"/>
              </a:solidFill>
              <a:cs typeface="B Nazanin" panose="00000400000000000000" pitchFamily="2" charset="-78"/>
            </a:endParaRPr>
          </a:p>
          <a:p>
            <a:pPr lvl="0" algn="just" rtl="1"/>
            <a:r>
              <a:rPr lang="fa-IR" sz="2400" dirty="0">
                <a:cs typeface="B Nazanin" panose="00000400000000000000" pitchFamily="2" charset="-78"/>
              </a:rPr>
              <a:t>کاهش ضایعات: افزایش عمر انبارداری محصولات باغی و صیفی به کارگیری زائدات و باقیماندۀ محصولات کشاورزی</a:t>
            </a:r>
            <a:endParaRPr lang="en-US" sz="2400" dirty="0">
              <a:cs typeface="B Nazanin" panose="00000400000000000000" pitchFamily="2" charset="-78"/>
            </a:endParaRPr>
          </a:p>
          <a:p>
            <a:pPr lvl="0" algn="just" rtl="1"/>
            <a:r>
              <a:rPr lang="fa-IR" sz="2400" dirty="0">
                <a:cs typeface="B Nazanin" panose="00000400000000000000" pitchFamily="2" charset="-78"/>
              </a:rPr>
              <a:t>ارائۀ روش های بهتر بسته بندی محصولات کشاورزی خام و فرایند شده</a:t>
            </a:r>
            <a:endParaRPr lang="en-US" sz="2400" dirty="0">
              <a:cs typeface="B Nazanin" panose="00000400000000000000" pitchFamily="2" charset="-78"/>
            </a:endParaRPr>
          </a:p>
          <a:p>
            <a:pPr lvl="0" algn="just" rtl="1"/>
            <a:r>
              <a:rPr lang="fa-IR" sz="2400" dirty="0">
                <a:cs typeface="B Nazanin" panose="00000400000000000000" pitchFamily="2" charset="-78"/>
              </a:rPr>
              <a:t>ارائۀ فرمولاسیون های جدید مواد غذایی</a:t>
            </a:r>
            <a:endParaRPr lang="en-US" sz="2400" dirty="0">
              <a:cs typeface="B Nazanin" panose="00000400000000000000" pitchFamily="2" charset="-78"/>
            </a:endParaRPr>
          </a:p>
          <a:p>
            <a:pPr lvl="0" algn="just" rtl="1"/>
            <a:r>
              <a:rPr lang="fa-IR" sz="2400" dirty="0">
                <a:cs typeface="B Nazanin" panose="00000400000000000000" pitchFamily="2" charset="-78"/>
              </a:rPr>
              <a:t>تهیۀ انواع پوشش های خوراکی برای افزایش کیفیت و ماندگاری محصولات بهینه سازی روش های خشک کردن میوه ها و تهیۀ برگه و چیپس از آنها</a:t>
            </a:r>
            <a:endParaRPr lang="en-US" sz="2400" dirty="0">
              <a:cs typeface="B Nazanin" panose="00000400000000000000" pitchFamily="2" charset="-78"/>
            </a:endParaRPr>
          </a:p>
          <a:p>
            <a:pPr lvl="0" algn="just" rtl="1"/>
            <a:r>
              <a:rPr lang="fa-IR" sz="2400" dirty="0">
                <a:cs typeface="B Nazanin" panose="00000400000000000000" pitchFamily="2" charset="-78"/>
              </a:rPr>
              <a:t>اصلاح ساختار فناوری های گندم، نان و فرآورده های آردی</a:t>
            </a:r>
            <a:endParaRPr lang="en-US" sz="2400" dirty="0">
              <a:cs typeface="B Nazanin" panose="00000400000000000000" pitchFamily="2" charset="-78"/>
            </a:endParaRPr>
          </a:p>
          <a:p>
            <a:pPr lvl="0" algn="just" rtl="1"/>
            <a:r>
              <a:rPr lang="fa-IR" sz="2400" dirty="0">
                <a:cs typeface="B Nazanin" panose="00000400000000000000" pitchFamily="2" charset="-78"/>
              </a:rPr>
              <a:t>اصلاح فرایند و فرمولاسیون نان های مختلف</a:t>
            </a:r>
            <a:endParaRPr lang="en-US" sz="2400" dirty="0">
              <a:cs typeface="B Nazanin" panose="00000400000000000000" pitchFamily="2" charset="-78"/>
            </a:endParaRPr>
          </a:p>
          <a:p>
            <a:pPr lvl="0" algn="just" rtl="1"/>
            <a:r>
              <a:rPr lang="fa-IR" sz="2400" dirty="0">
                <a:cs typeface="B Nazanin" panose="00000400000000000000" pitchFamily="2" charset="-78"/>
              </a:rPr>
              <a:t>افزایش ماندگاری نان</a:t>
            </a:r>
            <a:endParaRPr lang="en-US" sz="2400" dirty="0">
              <a:cs typeface="B Nazanin" panose="00000400000000000000" pitchFamily="2" charset="-78"/>
            </a:endParaRPr>
          </a:p>
          <a:p>
            <a:pPr lvl="0" algn="just" rtl="1"/>
            <a:r>
              <a:rPr lang="fa-IR" sz="2400" dirty="0">
                <a:cs typeface="B Nazanin" panose="00000400000000000000" pitchFamily="2" charset="-78"/>
              </a:rPr>
              <a:t>کاهش باقیمانده سموم در فرآورده های غذایی</a:t>
            </a:r>
            <a:endParaRPr lang="en-US" sz="2400" dirty="0">
              <a:cs typeface="B Nazanin" panose="00000400000000000000" pitchFamily="2" charset="-78"/>
            </a:endParaRPr>
          </a:p>
          <a:p>
            <a:pPr lvl="0" algn="just" rtl="1"/>
            <a:endParaRPr lang="en-US" sz="2400" dirty="0">
              <a:cs typeface="B Nazanin" panose="00000400000000000000" pitchFamily="2" charset="-78"/>
            </a:endParaRPr>
          </a:p>
          <a:p>
            <a:pPr algn="just" rtl="1"/>
            <a:endParaRPr lang="en-US" sz="2400" dirty="0">
              <a:cs typeface="B Nazanin" panose="00000400000000000000" pitchFamily="2" charset="-78"/>
            </a:endParaRPr>
          </a:p>
        </p:txBody>
      </p:sp>
    </p:spTree>
    <p:extLst>
      <p:ext uri="{BB962C8B-B14F-4D97-AF65-F5344CB8AC3E}">
        <p14:creationId xmlns:p14="http://schemas.microsoft.com/office/powerpoint/2010/main" val="1390057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up)">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up)">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up)">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up)">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2925" y="596899"/>
            <a:ext cx="8915400" cy="6010729"/>
          </a:xfrm>
        </p:spPr>
        <p:txBody>
          <a:bodyPr>
            <a:noAutofit/>
          </a:bodyPr>
          <a:lstStyle/>
          <a:p>
            <a:pPr marL="0" indent="0" algn="just" rtl="1">
              <a:buNone/>
            </a:pPr>
            <a:r>
              <a:rPr lang="fa-IR" sz="2800" b="1" dirty="0" smtClean="0">
                <a:solidFill>
                  <a:srgbClr val="0070C0"/>
                </a:solidFill>
                <a:cs typeface="B Nazanin" panose="00000400000000000000" pitchFamily="2" charset="-78"/>
              </a:rPr>
              <a:t>مهمترین </a:t>
            </a:r>
            <a:r>
              <a:rPr lang="fa-IR" sz="2800" b="1" dirty="0">
                <a:solidFill>
                  <a:srgbClr val="0070C0"/>
                </a:solidFill>
                <a:cs typeface="B Nazanin" panose="00000400000000000000" pitchFamily="2" charset="-78"/>
              </a:rPr>
              <a:t>صنایع غذایی</a:t>
            </a:r>
            <a:endParaRPr lang="en-US" sz="2800" b="1" dirty="0">
              <a:solidFill>
                <a:srgbClr val="0070C0"/>
              </a:solidFill>
              <a:cs typeface="B Nazanin" panose="00000400000000000000" pitchFamily="2" charset="-78"/>
            </a:endParaRPr>
          </a:p>
          <a:p>
            <a:pPr lvl="0" algn="just" rtl="1"/>
            <a:r>
              <a:rPr lang="fa-IR" sz="2400" dirty="0">
                <a:cs typeface="B Nazanin" panose="00000400000000000000" pitchFamily="2" charset="-78"/>
              </a:rPr>
              <a:t>صنعت فرآورده های گوشتی</a:t>
            </a:r>
            <a:endParaRPr lang="en-US" sz="2400" dirty="0">
              <a:cs typeface="B Nazanin" panose="00000400000000000000" pitchFamily="2" charset="-78"/>
            </a:endParaRPr>
          </a:p>
          <a:p>
            <a:pPr lvl="0" algn="just" rtl="1"/>
            <a:r>
              <a:rPr lang="fa-IR" sz="2400" dirty="0">
                <a:cs typeface="B Nazanin" panose="00000400000000000000" pitchFamily="2" charset="-78"/>
              </a:rPr>
              <a:t>صنعت فرآورده های لبنی</a:t>
            </a:r>
            <a:endParaRPr lang="en-US" sz="2400" dirty="0">
              <a:cs typeface="B Nazanin" panose="00000400000000000000" pitchFamily="2" charset="-78"/>
            </a:endParaRPr>
          </a:p>
          <a:p>
            <a:pPr lvl="0" algn="just" rtl="1"/>
            <a:r>
              <a:rPr lang="fa-IR" sz="2400" dirty="0">
                <a:cs typeface="B Nazanin" panose="00000400000000000000" pitchFamily="2" charset="-78"/>
              </a:rPr>
              <a:t>نوشیدنی ها</a:t>
            </a:r>
            <a:endParaRPr lang="en-US" sz="2400" dirty="0">
              <a:cs typeface="B Nazanin" panose="00000400000000000000" pitchFamily="2" charset="-78"/>
            </a:endParaRPr>
          </a:p>
          <a:p>
            <a:pPr lvl="0" algn="just" rtl="1"/>
            <a:r>
              <a:rPr lang="fa-IR" sz="2400" dirty="0">
                <a:cs typeface="B Nazanin" panose="00000400000000000000" pitchFamily="2" charset="-78"/>
              </a:rPr>
              <a:t>فرآورده های غذایی متنوع: نان – قنادی –شکلات و غیره ...</a:t>
            </a:r>
            <a:endParaRPr lang="en-US" sz="2400" dirty="0">
              <a:cs typeface="B Nazanin" panose="00000400000000000000" pitchFamily="2" charset="-78"/>
            </a:endParaRPr>
          </a:p>
          <a:p>
            <a:pPr algn="just" rtl="1"/>
            <a:r>
              <a:rPr lang="fa-IR" sz="2400" dirty="0">
                <a:cs typeface="B Nazanin" panose="00000400000000000000" pitchFamily="2" charset="-78"/>
              </a:rPr>
              <a:t>غذا (خوراک)</a:t>
            </a:r>
            <a:endParaRPr lang="en-US" sz="2400" dirty="0">
              <a:cs typeface="B Nazanin" panose="00000400000000000000" pitchFamily="2" charset="-78"/>
            </a:endParaRPr>
          </a:p>
          <a:p>
            <a:pPr algn="just" rtl="1"/>
            <a:r>
              <a:rPr lang="fa-IR" sz="2400" dirty="0">
                <a:cs typeface="B Nazanin" panose="00000400000000000000" pitchFamily="2" charset="-78"/>
              </a:rPr>
              <a:t>غذا خوردنی است که در جوامع متفاوت به صورت خام دست نخورده، تغییر یافته یا نیم تغییر یافته برای مصرف آماده می شود و برای رفع نیاز تغذیه و یا لذت بردن مصرف می شود.</a:t>
            </a:r>
            <a:endParaRPr lang="en-US" sz="2400" dirty="0">
              <a:cs typeface="B Nazanin" panose="00000400000000000000" pitchFamily="2" charset="-78"/>
            </a:endParaRPr>
          </a:p>
          <a:p>
            <a:pPr algn="just" rtl="1"/>
            <a:r>
              <a:rPr lang="fa-IR" sz="2400" dirty="0">
                <a:cs typeface="B Nazanin" panose="00000400000000000000" pitchFamily="2" charset="-78"/>
              </a:rPr>
              <a:t>در گذشته: به شیوۀ شکار – با چیدن میوه</a:t>
            </a:r>
            <a:endParaRPr lang="en-US" sz="2400" dirty="0">
              <a:cs typeface="B Nazanin" panose="00000400000000000000" pitchFamily="2" charset="-78"/>
            </a:endParaRPr>
          </a:p>
          <a:p>
            <a:pPr algn="just" rtl="1"/>
            <a:r>
              <a:rPr lang="fa-IR" sz="2400" dirty="0">
                <a:cs typeface="B Nazanin" panose="00000400000000000000" pitchFamily="2" charset="-78"/>
              </a:rPr>
              <a:t>اما امروزه ا استفاده از مهارت های کشاورزی – دامپروری – ماهیگری انجام می شود.</a:t>
            </a:r>
            <a:endParaRPr lang="en-US" sz="2400" dirty="0">
              <a:cs typeface="B Nazanin" panose="00000400000000000000" pitchFamily="2" charset="-78"/>
            </a:endParaRPr>
          </a:p>
          <a:p>
            <a:pPr lvl="0" algn="just" rtl="1"/>
            <a:endParaRPr lang="en-US" sz="2400" dirty="0">
              <a:cs typeface="B Nazanin" panose="00000400000000000000" pitchFamily="2" charset="-78"/>
            </a:endParaRPr>
          </a:p>
          <a:p>
            <a:pPr algn="just" rtl="1"/>
            <a:endParaRPr lang="en-US" sz="2400" dirty="0">
              <a:cs typeface="B Nazanin" panose="00000400000000000000" pitchFamily="2" charset="-78"/>
            </a:endParaRPr>
          </a:p>
        </p:txBody>
      </p:sp>
    </p:spTree>
    <p:extLst>
      <p:ext uri="{BB962C8B-B14F-4D97-AF65-F5344CB8AC3E}">
        <p14:creationId xmlns:p14="http://schemas.microsoft.com/office/powerpoint/2010/main" val="1599458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up)">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up)">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up)">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up)">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2925" y="810491"/>
            <a:ext cx="8915400" cy="5299364"/>
          </a:xfrm>
        </p:spPr>
        <p:txBody>
          <a:bodyPr>
            <a:noAutofit/>
          </a:bodyPr>
          <a:lstStyle/>
          <a:p>
            <a:pPr algn="just" rtl="1"/>
            <a:r>
              <a:rPr lang="fa-IR" sz="2000" b="1" dirty="0">
                <a:latin typeface="Times New Roman" panose="02020603050405020304" pitchFamily="18" charset="0"/>
                <a:cs typeface="B Nazanin" panose="00000400000000000000" pitchFamily="2" charset="-78"/>
              </a:rPr>
              <a:t>گوگرد مصرفی جهان از سه منبع عمده:</a:t>
            </a:r>
            <a:endParaRPr lang="en-US" sz="2000" dirty="0">
              <a:latin typeface="Times New Roman" panose="02020603050405020304" pitchFamily="18" charset="0"/>
              <a:cs typeface="B Nazanin" panose="00000400000000000000" pitchFamily="2" charset="-78"/>
            </a:endParaRPr>
          </a:p>
          <a:p>
            <a:pPr lvl="0" algn="just" rtl="1"/>
            <a:r>
              <a:rPr lang="fa-IR" sz="2000" dirty="0">
                <a:latin typeface="Times New Roman" panose="02020603050405020304" pitchFamily="18" charset="0"/>
                <a:cs typeface="B Nazanin" panose="00000400000000000000" pitchFamily="2" charset="-78"/>
              </a:rPr>
              <a:t>گوگرد معدنی 31%</a:t>
            </a:r>
            <a:endParaRPr lang="en-US" sz="2000" dirty="0">
              <a:latin typeface="Times New Roman" panose="02020603050405020304" pitchFamily="18" charset="0"/>
              <a:cs typeface="B Nazanin" panose="00000400000000000000" pitchFamily="2" charset="-78"/>
            </a:endParaRPr>
          </a:p>
          <a:p>
            <a:pPr lvl="0" algn="just" rtl="1"/>
            <a:r>
              <a:rPr lang="fa-IR" sz="2000" dirty="0">
                <a:latin typeface="Times New Roman" panose="02020603050405020304" pitchFamily="18" charset="0"/>
                <a:cs typeface="B Nazanin" panose="00000400000000000000" pitchFamily="2" charset="-78"/>
              </a:rPr>
              <a:t>گوگرد در ترکیبات سولفوری 41%</a:t>
            </a:r>
            <a:endParaRPr lang="en-US" sz="2000" dirty="0">
              <a:latin typeface="Times New Roman" panose="02020603050405020304" pitchFamily="18" charset="0"/>
              <a:cs typeface="B Nazanin" panose="00000400000000000000" pitchFamily="2" charset="-78"/>
            </a:endParaRPr>
          </a:p>
          <a:p>
            <a:pPr lvl="0" algn="just" rtl="1"/>
            <a:r>
              <a:rPr lang="fa-IR" sz="2000" dirty="0">
                <a:latin typeface="Times New Roman" panose="02020603050405020304" pitchFamily="18" charset="0"/>
                <a:cs typeface="B Nazanin" panose="00000400000000000000" pitchFamily="2" charset="-78"/>
              </a:rPr>
              <a:t>گوگرد همراه با نفت و گاز 25%</a:t>
            </a:r>
            <a:endParaRPr lang="en-US" sz="2000" dirty="0">
              <a:latin typeface="Times New Roman" panose="02020603050405020304" pitchFamily="18" charset="0"/>
              <a:cs typeface="B Nazanin" panose="00000400000000000000" pitchFamily="2" charset="-78"/>
            </a:endParaRPr>
          </a:p>
          <a:p>
            <a:pPr algn="just" rtl="1"/>
            <a:r>
              <a:rPr lang="fa-IR" sz="2000" dirty="0">
                <a:latin typeface="Times New Roman" panose="02020603050405020304" pitchFamily="18" charset="0"/>
                <a:cs typeface="B Nazanin" panose="00000400000000000000" pitchFamily="2" charset="-78"/>
              </a:rPr>
              <a:t>گوگرد بلوری به صورت </a:t>
            </a:r>
            <a:r>
              <a:rPr lang="en-US" sz="2000" dirty="0">
                <a:latin typeface="Times New Roman" panose="02020603050405020304" pitchFamily="18" charset="0"/>
                <a:cs typeface="B Nazanin" panose="00000400000000000000" pitchFamily="2" charset="-78"/>
              </a:rPr>
              <a:t>S</a:t>
            </a:r>
            <a:r>
              <a:rPr lang="ru-RU" sz="2000" baseline="-25000" dirty="0">
                <a:latin typeface="Times New Roman" panose="02020603050405020304" pitchFamily="18" charset="0"/>
                <a:cs typeface="B Nazanin" panose="00000400000000000000" pitchFamily="2" charset="-78"/>
              </a:rPr>
              <a:t>8</a:t>
            </a:r>
            <a:r>
              <a:rPr lang="fa-IR" sz="2000" dirty="0">
                <a:latin typeface="Times New Roman" panose="02020603050405020304" pitchFamily="18" charset="0"/>
                <a:cs typeface="B Nazanin" panose="00000400000000000000" pitchFamily="2" charset="-78"/>
              </a:rPr>
              <a:t> حلقوی است.</a:t>
            </a:r>
            <a:endParaRPr lang="en-US" sz="2000" dirty="0">
              <a:latin typeface="Times New Roman" panose="02020603050405020304" pitchFamily="18" charset="0"/>
              <a:cs typeface="B Nazanin" panose="00000400000000000000" pitchFamily="2" charset="-78"/>
            </a:endParaRPr>
          </a:p>
          <a:p>
            <a:pPr lvl="0" algn="just" rtl="1"/>
            <a:r>
              <a:rPr lang="fa-IR" sz="2000" dirty="0">
                <a:latin typeface="Times New Roman" panose="02020603050405020304" pitchFamily="18" charset="0"/>
                <a:cs typeface="B Nazanin" panose="00000400000000000000" pitchFamily="2" charset="-78"/>
              </a:rPr>
              <a:t>سوگند از نام گوگرد گرفته شده است زیرا در دوران گذشته برای اثبات اتهام یا برائت متهمان، به آنان آب گوگرد می خوراندند</a:t>
            </a:r>
            <a:r>
              <a:rPr lang="fa-IR" sz="2000" dirty="0" smtClean="0">
                <a:latin typeface="Times New Roman" panose="02020603050405020304" pitchFamily="18" charset="0"/>
                <a:cs typeface="B Nazanin" panose="00000400000000000000" pitchFamily="2" charset="-78"/>
              </a:rPr>
              <a:t>!.</a:t>
            </a:r>
          </a:p>
          <a:p>
            <a:pPr lvl="0" algn="just" rtl="1"/>
            <a:endParaRPr lang="en-US" sz="2000" dirty="0">
              <a:latin typeface="Times New Roman" panose="02020603050405020304" pitchFamily="18" charset="0"/>
              <a:cs typeface="B Nazanin" panose="00000400000000000000" pitchFamily="2" charset="-78"/>
            </a:endParaRPr>
          </a:p>
          <a:p>
            <a:pPr algn="just" rtl="1"/>
            <a:r>
              <a:rPr lang="fa-IR" sz="2000" b="1" dirty="0">
                <a:latin typeface="Times New Roman" panose="02020603050405020304" pitchFamily="18" charset="0"/>
                <a:cs typeface="B Nazanin" panose="00000400000000000000" pitchFamily="2" charset="-78"/>
              </a:rPr>
              <a:t>معادن گوگرد در ایران:</a:t>
            </a:r>
            <a:endParaRPr lang="en-US" sz="2000" dirty="0">
              <a:latin typeface="Times New Roman" panose="02020603050405020304" pitchFamily="18" charset="0"/>
              <a:cs typeface="B Nazanin" panose="00000400000000000000" pitchFamily="2" charset="-78"/>
            </a:endParaRPr>
          </a:p>
          <a:p>
            <a:pPr algn="just" rtl="1"/>
            <a:r>
              <a:rPr lang="fa-IR" sz="2000" dirty="0">
                <a:latin typeface="Times New Roman" panose="02020603050405020304" pitchFamily="18" charset="0"/>
                <a:cs typeface="B Nazanin" panose="00000400000000000000" pitchFamily="2" charset="-78"/>
              </a:rPr>
              <a:t>بیشتر گوگرد در ایران به صورت ترکیب با گازهای ترش و منابع نفتی همراه است که امروزه از این منابع مقادیر نسبتاً زیادی گوگرد تولید و صادر می شود</a:t>
            </a:r>
            <a:r>
              <a:rPr lang="fa-IR" sz="2000" dirty="0" smtClean="0">
                <a:latin typeface="Times New Roman" panose="02020603050405020304" pitchFamily="18" charset="0"/>
                <a:cs typeface="B Nazanin" panose="00000400000000000000" pitchFamily="2" charset="-78"/>
              </a:rPr>
              <a:t>.</a:t>
            </a:r>
          </a:p>
          <a:p>
            <a:pPr algn="just" rtl="1"/>
            <a:r>
              <a:rPr lang="fa-IR" sz="2000" dirty="0">
                <a:latin typeface="Times New Roman" panose="02020603050405020304" pitchFamily="18" charset="0"/>
                <a:cs typeface="B Nazanin" panose="00000400000000000000" pitchFamily="2" charset="-78"/>
              </a:rPr>
              <a:t>از مهمترین معادن گوگرد در ایران می توان به معدن بستانه در غرب بندر لنگه، معدن خمیر در شمال غرب بندر خمیر، پایانۀ غربی جزیرۀ قشم و ... اشاره نمود.</a:t>
            </a:r>
            <a:endParaRPr lang="en-US" sz="2000" dirty="0">
              <a:latin typeface="Times New Roman" panose="02020603050405020304" pitchFamily="18" charset="0"/>
              <a:cs typeface="B Nazanin" panose="00000400000000000000" pitchFamily="2" charset="-78"/>
            </a:endParaRPr>
          </a:p>
          <a:p>
            <a:pPr algn="just" rtl="1"/>
            <a:endParaRPr lang="en-US" sz="2000" dirty="0">
              <a:latin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629818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right)">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right)">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right)">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right)">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right)">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right)">
                                      <p:cBhvr>
                                        <p:cTn id="37" dur="20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right)">
                                      <p:cBhvr>
                                        <p:cTn id="42" dur="20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wipe(right)">
                                      <p:cBhvr>
                                        <p:cTn id="47"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13706" y="862446"/>
            <a:ext cx="8915400" cy="4759036"/>
          </a:xfrm>
        </p:spPr>
        <p:txBody>
          <a:bodyPr>
            <a:noAutofit/>
          </a:bodyPr>
          <a:lstStyle/>
          <a:p>
            <a:pPr algn="just" rtl="1"/>
            <a:r>
              <a:rPr lang="fa-IR" sz="2000" dirty="0">
                <a:latin typeface="Times New Roman" panose="02020603050405020304" pitchFamily="18" charset="0"/>
                <a:cs typeface="B Nazanin" panose="00000400000000000000" pitchFamily="2" charset="-78"/>
              </a:rPr>
              <a:t>گوگرد یکی از اجزای باروت است؛ گوگرد برای جوشکاری لاستیک استفاده می شود؛ گوگرد به عنوان ضدقارچ و همچنین برای تهیۀ سولفوریک اسید مورد استفاده قرار می گیرد</a:t>
            </a:r>
            <a:endParaRPr lang="en-US" sz="2000" dirty="0">
              <a:latin typeface="Times New Roman" panose="02020603050405020304" pitchFamily="18" charset="0"/>
              <a:cs typeface="B Nazanin" panose="00000400000000000000" pitchFamily="2" charset="-78"/>
            </a:endParaRPr>
          </a:p>
          <a:p>
            <a:pPr algn="just" rtl="1"/>
            <a:r>
              <a:rPr lang="fa-IR" sz="2000" dirty="0">
                <a:latin typeface="Times New Roman" panose="02020603050405020304" pitchFamily="18" charset="0"/>
                <a:cs typeface="B Nazanin" panose="00000400000000000000" pitchFamily="2" charset="-78"/>
              </a:rPr>
              <a:t>کشورهای تولید کنندۀ گوگرد عبارتند از: آمریکا – کانادا – روسیه – عربستان – ژاپن – آلمان – امارات – قزاقستان – ایران – </a:t>
            </a:r>
            <a:r>
              <a:rPr lang="fa-IR" sz="2000" dirty="0" smtClean="0">
                <a:latin typeface="Times New Roman" panose="02020603050405020304" pitchFamily="18" charset="0"/>
                <a:cs typeface="B Nazanin" panose="00000400000000000000" pitchFamily="2" charset="-78"/>
              </a:rPr>
              <a:t>مکزیک</a:t>
            </a:r>
          </a:p>
          <a:p>
            <a:pPr algn="just" rtl="1"/>
            <a:endParaRPr lang="en-US" sz="2000" dirty="0">
              <a:latin typeface="Times New Roman" panose="02020603050405020304" pitchFamily="18" charset="0"/>
              <a:cs typeface="B Nazanin" panose="00000400000000000000" pitchFamily="2" charset="-78"/>
            </a:endParaRPr>
          </a:p>
          <a:p>
            <a:pPr lvl="0" algn="just" rtl="1"/>
            <a:r>
              <a:rPr lang="en-US" sz="2000" dirty="0">
                <a:latin typeface="Times New Roman" panose="02020603050405020304" pitchFamily="18" charset="0"/>
                <a:cs typeface="B Nazanin" panose="00000400000000000000" pitchFamily="2" charset="-78"/>
              </a:rPr>
              <a:t>H</a:t>
            </a:r>
            <a:r>
              <a:rPr lang="en-US" sz="2000" baseline="-25000" dirty="0">
                <a:latin typeface="Times New Roman" panose="02020603050405020304" pitchFamily="18" charset="0"/>
                <a:cs typeface="B Nazanin" panose="00000400000000000000" pitchFamily="2" charset="-78"/>
              </a:rPr>
              <a:t>2</a:t>
            </a:r>
            <a:r>
              <a:rPr lang="en-US" sz="2000" dirty="0">
                <a:latin typeface="Times New Roman" panose="02020603050405020304" pitchFamily="18" charset="0"/>
                <a:cs typeface="B Nazanin" panose="00000400000000000000" pitchFamily="2" charset="-78"/>
              </a:rPr>
              <a:t>S</a:t>
            </a:r>
            <a:r>
              <a:rPr lang="fa-IR" sz="2000" dirty="0">
                <a:latin typeface="Times New Roman" panose="02020603050405020304" pitchFamily="18" charset="0"/>
                <a:cs typeface="B Nazanin" panose="00000400000000000000" pitchFamily="2" charset="-78"/>
              </a:rPr>
              <a:t> سمی بوده و در مقادیر کم، متابولیسم بدن را متوقف می کند.</a:t>
            </a:r>
            <a:endParaRPr lang="en-US" sz="2000" dirty="0">
              <a:latin typeface="Times New Roman" panose="02020603050405020304" pitchFamily="18" charset="0"/>
              <a:cs typeface="B Nazanin" panose="00000400000000000000" pitchFamily="2" charset="-78"/>
            </a:endParaRPr>
          </a:p>
          <a:p>
            <a:pPr lvl="0" algn="just" rtl="1"/>
            <a:r>
              <a:rPr lang="en-US" sz="2000" dirty="0">
                <a:latin typeface="Times New Roman" panose="02020603050405020304" pitchFamily="18" charset="0"/>
                <a:cs typeface="B Nazanin" panose="00000400000000000000" pitchFamily="2" charset="-78"/>
              </a:rPr>
              <a:t>H</a:t>
            </a:r>
            <a:r>
              <a:rPr lang="ru-RU" sz="2000" baseline="-25000" dirty="0">
                <a:latin typeface="Times New Roman" panose="02020603050405020304" pitchFamily="18" charset="0"/>
                <a:cs typeface="B Nazanin" panose="00000400000000000000" pitchFamily="2" charset="-78"/>
              </a:rPr>
              <a:t>2</a:t>
            </a:r>
            <a:r>
              <a:rPr lang="en-US" sz="2000" dirty="0">
                <a:latin typeface="Times New Roman" panose="02020603050405020304" pitchFamily="18" charset="0"/>
                <a:cs typeface="B Nazanin" panose="00000400000000000000" pitchFamily="2" charset="-78"/>
              </a:rPr>
              <a:t>S</a:t>
            </a:r>
            <a:r>
              <a:rPr lang="fa-IR" sz="2000" dirty="0">
                <a:latin typeface="Times New Roman" panose="02020603050405020304" pitchFamily="18" charset="0"/>
                <a:cs typeface="B Nazanin" panose="00000400000000000000" pitchFamily="2" charset="-78"/>
              </a:rPr>
              <a:t> در مقادیر بیشتر، سبب مرگ از طریق فلج تنفسی می گردد.</a:t>
            </a:r>
            <a:endParaRPr lang="en-US" sz="2000" dirty="0">
              <a:latin typeface="Times New Roman" panose="02020603050405020304" pitchFamily="18" charset="0"/>
              <a:cs typeface="B Nazanin" panose="00000400000000000000" pitchFamily="2" charset="-78"/>
            </a:endParaRPr>
          </a:p>
          <a:p>
            <a:pPr lvl="0" algn="just" rtl="1"/>
            <a:r>
              <a:rPr lang="en-US" sz="2000" dirty="0">
                <a:latin typeface="Times New Roman" panose="02020603050405020304" pitchFamily="18" charset="0"/>
                <a:cs typeface="B Nazanin" panose="00000400000000000000" pitchFamily="2" charset="-78"/>
              </a:rPr>
              <a:t>SO</a:t>
            </a:r>
            <a:r>
              <a:rPr lang="ru-RU" sz="2000" baseline="-25000" dirty="0">
                <a:latin typeface="Times New Roman" panose="02020603050405020304" pitchFamily="18" charset="0"/>
                <a:cs typeface="B Nazanin" panose="00000400000000000000" pitchFamily="2" charset="-78"/>
              </a:rPr>
              <a:t>2</a:t>
            </a:r>
            <a:r>
              <a:rPr lang="fa-IR" sz="2000" dirty="0">
                <a:latin typeface="Times New Roman" panose="02020603050405020304" pitchFamily="18" charset="0"/>
                <a:cs typeface="B Nazanin" panose="00000400000000000000" pitchFamily="2" charset="-78"/>
              </a:rPr>
              <a:t> آلایندۀ هوا بوده و در تولید </a:t>
            </a:r>
            <a:r>
              <a:rPr lang="en-US" sz="2000" dirty="0">
                <a:latin typeface="Times New Roman" panose="02020603050405020304" pitchFamily="18" charset="0"/>
                <a:cs typeface="B Nazanin" panose="00000400000000000000" pitchFamily="2" charset="-78"/>
              </a:rPr>
              <a:t>H</a:t>
            </a:r>
            <a:r>
              <a:rPr lang="ru-RU" sz="2000" baseline="-25000" dirty="0">
                <a:latin typeface="Times New Roman" panose="02020603050405020304" pitchFamily="18" charset="0"/>
                <a:cs typeface="B Nazanin" panose="00000400000000000000" pitchFamily="2" charset="-78"/>
              </a:rPr>
              <a:t>2</a:t>
            </a:r>
            <a:r>
              <a:rPr lang="en-US" sz="2000" dirty="0">
                <a:latin typeface="Times New Roman" panose="02020603050405020304" pitchFamily="18" charset="0"/>
                <a:cs typeface="B Nazanin" panose="00000400000000000000" pitchFamily="2" charset="-78"/>
              </a:rPr>
              <a:t>SO</a:t>
            </a:r>
            <a:r>
              <a:rPr lang="ru-RU" sz="2000" baseline="-25000" dirty="0">
                <a:latin typeface="Times New Roman" panose="02020603050405020304" pitchFamily="18" charset="0"/>
                <a:cs typeface="B Nazanin" panose="00000400000000000000" pitchFamily="2" charset="-78"/>
              </a:rPr>
              <a:t>4</a:t>
            </a:r>
            <a:r>
              <a:rPr lang="fa-IR" sz="2000" dirty="0">
                <a:latin typeface="Times New Roman" panose="02020603050405020304" pitchFamily="18" charset="0"/>
                <a:cs typeface="B Nazanin" panose="00000400000000000000" pitchFamily="2" charset="-78"/>
              </a:rPr>
              <a:t> برای تولید باتری ها و تولید باروت و حرارت دادن لاستیک تولید میشود.</a:t>
            </a:r>
            <a:endParaRPr lang="en-US" sz="2000" dirty="0">
              <a:latin typeface="Times New Roman" panose="02020603050405020304" pitchFamily="18" charset="0"/>
              <a:cs typeface="B Nazanin" panose="00000400000000000000" pitchFamily="2" charset="-78"/>
            </a:endParaRPr>
          </a:p>
          <a:p>
            <a:pPr lvl="0" algn="just" rtl="1"/>
            <a:r>
              <a:rPr lang="fa-IR" sz="2000" dirty="0">
                <a:latin typeface="Times New Roman" panose="02020603050405020304" pitchFamily="18" charset="0"/>
                <a:cs typeface="B Nazanin" panose="00000400000000000000" pitchFamily="2" charset="-78"/>
              </a:rPr>
              <a:t>گوگرد در ساخت کبریت و در آتش بازی به کار گرفته می شود</a:t>
            </a:r>
            <a:endParaRPr lang="en-US" sz="2000" dirty="0">
              <a:latin typeface="Times New Roman" panose="02020603050405020304" pitchFamily="18" charset="0"/>
              <a:cs typeface="B Nazanin" panose="00000400000000000000" pitchFamily="2" charset="-78"/>
            </a:endParaRPr>
          </a:p>
          <a:p>
            <a:pPr lvl="0" algn="just" rtl="1"/>
            <a:r>
              <a:rPr lang="fa-IR" sz="2000" dirty="0">
                <a:latin typeface="Times New Roman" panose="02020603050405020304" pitchFamily="18" charset="0"/>
                <a:cs typeface="B Nazanin" panose="00000400000000000000" pitchFamily="2" charset="-78"/>
              </a:rPr>
              <a:t>گوگرد به صورت سدیم تیوسولفات یا آمونیوم تیوسولفات به عنوان عامل ثابت کننده در عکاسی به کار می رود</a:t>
            </a:r>
            <a:endParaRPr lang="en-US" sz="2000" dirty="0">
              <a:latin typeface="Times New Roman" panose="02020603050405020304" pitchFamily="18" charset="0"/>
              <a:cs typeface="B Nazanin" panose="00000400000000000000" pitchFamily="2" charset="-78"/>
            </a:endParaRPr>
          </a:p>
          <a:p>
            <a:pPr lvl="0" algn="just" rtl="1"/>
            <a:r>
              <a:rPr lang="fa-IR" sz="2000" dirty="0">
                <a:latin typeface="Times New Roman" panose="02020603050405020304" pitchFamily="18" charset="0"/>
                <a:cs typeface="B Nazanin" panose="00000400000000000000" pitchFamily="2" charset="-78"/>
              </a:rPr>
              <a:t>سولفات منیزم ملین است.</a:t>
            </a:r>
            <a:endParaRPr lang="en-US" sz="2000" dirty="0">
              <a:latin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2879278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right)">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right)">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right)">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right)">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right)">
                                      <p:cBhvr>
                                        <p:cTn id="32" dur="2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right)">
                                      <p:cBhvr>
                                        <p:cTn id="37" dur="20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right)">
                                      <p:cBhvr>
                                        <p:cTn id="42"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b="1" dirty="0" smtClean="0">
                <a:solidFill>
                  <a:schemeClr val="tx1"/>
                </a:solidFill>
                <a:cs typeface="B Nazanin" panose="00000400000000000000" pitchFamily="2" charset="-78"/>
              </a:rPr>
              <a:t>استخراج </a:t>
            </a:r>
            <a:r>
              <a:rPr lang="fa-IR" b="1" dirty="0">
                <a:solidFill>
                  <a:schemeClr val="tx1"/>
                </a:solidFill>
                <a:cs typeface="B Nazanin" panose="00000400000000000000" pitchFamily="2" charset="-78"/>
              </a:rPr>
              <a:t>گوگرد از گنبدهای </a:t>
            </a:r>
            <a:r>
              <a:rPr lang="fa-IR" b="1" dirty="0" smtClean="0">
                <a:solidFill>
                  <a:schemeClr val="tx1"/>
                </a:solidFill>
                <a:cs typeface="B Nazanin" panose="00000400000000000000" pitchFamily="2" charset="-78"/>
              </a:rPr>
              <a:t>نمکی:</a:t>
            </a:r>
            <a:endParaRPr lang="en-US" b="1" dirty="0">
              <a:solidFill>
                <a:schemeClr val="tx1"/>
              </a:solidFill>
              <a:cs typeface="B Nazanin" panose="00000400000000000000" pitchFamily="2" charset="-78"/>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92925" y="1319646"/>
                <a:ext cx="8915400" cy="4759036"/>
              </a:xfrm>
            </p:spPr>
            <p:txBody>
              <a:bodyPr>
                <a:noAutofit/>
              </a:bodyPr>
              <a:lstStyle/>
              <a:p>
                <a:pPr algn="just" rtl="1"/>
                <a:endParaRPr lang="fa-IR" sz="2000" dirty="0" smtClean="0">
                  <a:latin typeface="Times New Roman" panose="02020603050405020304" pitchFamily="18" charset="0"/>
                  <a:cs typeface="B Nazanin" panose="00000400000000000000" pitchFamily="2" charset="-78"/>
                </a:endParaRPr>
              </a:p>
              <a:p>
                <a:pPr algn="just" rtl="1"/>
                <a:r>
                  <a:rPr lang="fa-IR" sz="2000" dirty="0" smtClean="0">
                    <a:latin typeface="Times New Roman" panose="02020603050405020304" pitchFamily="18" charset="0"/>
                    <a:cs typeface="B Nazanin" panose="00000400000000000000" pitchFamily="2" charset="-78"/>
                  </a:rPr>
                  <a:t>استخراج </a:t>
                </a:r>
                <a:r>
                  <a:rPr lang="fa-IR" sz="2000" dirty="0">
                    <a:latin typeface="Times New Roman" panose="02020603050405020304" pitchFamily="18" charset="0"/>
                    <a:cs typeface="B Nazanin" panose="00000400000000000000" pitchFamily="2" charset="-78"/>
                  </a:rPr>
                  <a:t>گوگرد از گنبدهای نمکی (به روش فراش) صورت می گیرد. در این روش، آب داغ را از طریق چاه به بخش گوگرد دار تزریق می کنند و سپس گوگرد به صورت مایع از داخل زمین به خارج رانده می شود</a:t>
                </a:r>
                <a:r>
                  <a:rPr lang="fa-IR" sz="2000" dirty="0" smtClean="0">
                    <a:latin typeface="Times New Roman" panose="02020603050405020304" pitchFamily="18" charset="0"/>
                    <a:cs typeface="B Nazanin" panose="00000400000000000000" pitchFamily="2" charset="-78"/>
                  </a:rPr>
                  <a:t>.</a:t>
                </a:r>
              </a:p>
              <a:p>
                <a:pPr algn="just" rtl="1"/>
                <a:endParaRPr lang="en-US" sz="2000" dirty="0">
                  <a:latin typeface="Times New Roman" panose="02020603050405020304" pitchFamily="18" charset="0"/>
                  <a:cs typeface="B Nazanin" panose="00000400000000000000" pitchFamily="2" charset="-78"/>
                </a:endParaRPr>
              </a:p>
              <a:p>
                <a:pPr lvl="0" algn="just" rtl="1"/>
                <a:r>
                  <a:rPr lang="fa-IR" sz="2400" b="1" u="sng" dirty="0">
                    <a:latin typeface="Times New Roman" panose="02020603050405020304" pitchFamily="18" charset="0"/>
                    <a:cs typeface="B Nazanin" panose="00000400000000000000" pitchFamily="2" charset="-78"/>
                  </a:rPr>
                  <a:t>روش فراش:</a:t>
                </a:r>
                <a:endParaRPr lang="en-US" sz="2400" u="sng" dirty="0">
                  <a:latin typeface="Times New Roman" panose="02020603050405020304" pitchFamily="18" charset="0"/>
                  <a:cs typeface="B Nazanin" panose="00000400000000000000" pitchFamily="2" charset="-78"/>
                </a:endParaRPr>
              </a:p>
              <a:p>
                <a:pPr algn="just" rtl="1"/>
                <a:r>
                  <a:rPr lang="fa-IR" sz="2000" dirty="0">
                    <a:latin typeface="Times New Roman" panose="02020603050405020304" pitchFamily="18" charset="0"/>
                    <a:cs typeface="B Nazanin" panose="00000400000000000000" pitchFamily="2" charset="-78"/>
                  </a:rPr>
                  <a:t>در این روش، چاهی در سنگ های گوگرد دار حفر می شود که چهار لولۀ متحدالمرکزشامل لولۀ محافظ، لولۀ ناقل آب فوق داغ (</a:t>
                </a:r>
                <a14:m>
                  <m:oMath xmlns:m="http://schemas.openxmlformats.org/officeDocument/2006/math">
                    <m:r>
                      <a:rPr lang="fa-IR" sz="2000">
                        <a:latin typeface="Cambria Math" panose="02040503050406030204" pitchFamily="18" charset="0"/>
                      </a:rPr>
                      <m:t>℃</m:t>
                    </m:r>
                  </m:oMath>
                </a14:m>
                <a:r>
                  <a:rPr lang="fa-IR" sz="2000" dirty="0">
                    <a:latin typeface="Times New Roman" panose="02020603050405020304" pitchFamily="18" charset="0"/>
                    <a:cs typeface="B Nazanin" panose="00000400000000000000" pitchFamily="2" charset="-78"/>
                  </a:rPr>
                  <a:t> </a:t>
                </a:r>
                <a:r>
                  <a:rPr lang="ru-RU" sz="2000" dirty="0">
                    <a:latin typeface="Times New Roman" panose="02020603050405020304" pitchFamily="18" charset="0"/>
                    <a:cs typeface="B Nazanin" panose="00000400000000000000" pitchFamily="2" charset="-78"/>
                  </a:rPr>
                  <a:t>165</a:t>
                </a:r>
                <a:r>
                  <a:rPr lang="fa-IR" sz="2000" dirty="0">
                    <a:latin typeface="Times New Roman" panose="02020603050405020304" pitchFamily="18" charset="0"/>
                    <a:cs typeface="B Nazanin" panose="00000400000000000000" pitchFamily="2" charset="-78"/>
                  </a:rPr>
                  <a:t>) برای ذوب گوگرد، لوله برای انتقال هوای پرفشار 40 بار تا گوگرد ذوب شده را توسط لولۀ چهارم به سطح منتقل کند.</a:t>
                </a:r>
                <a:endParaRPr lang="en-US" sz="2000" dirty="0">
                  <a:latin typeface="Times New Roman" panose="02020603050405020304" pitchFamily="18" charset="0"/>
                  <a:cs typeface="B Nazanin" panose="00000400000000000000" pitchFamily="2" charset="-78"/>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92925" y="1319646"/>
                <a:ext cx="8915400" cy="4759036"/>
              </a:xfrm>
              <a:blipFill rotWithShape="0">
                <a:blip r:embed="rId2"/>
                <a:stretch>
                  <a:fillRect l="-1435" r="-957"/>
                </a:stretch>
              </a:blipFill>
            </p:spPr>
            <p:txBody>
              <a:bodyPr/>
              <a:lstStyle/>
              <a:p>
                <a:r>
                  <a:rPr lang="en-US">
                    <a:noFill/>
                  </a:rPr>
                  <a:t> </a:t>
                </a:r>
              </a:p>
            </p:txBody>
          </p:sp>
        </mc:Fallback>
      </mc:AlternateContent>
    </p:spTree>
    <p:extLst>
      <p:ext uri="{BB962C8B-B14F-4D97-AF65-F5344CB8AC3E}">
        <p14:creationId xmlns:p14="http://schemas.microsoft.com/office/powerpoint/2010/main" val="788205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right)">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right)">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right)">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Wisp</Template>
  <TotalTime>2021</TotalTime>
  <Words>6293</Words>
  <Application>Microsoft Office PowerPoint</Application>
  <PresentationFormat>Custom</PresentationFormat>
  <Paragraphs>467</Paragraphs>
  <Slides>68</Slides>
  <Notes>0</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Wisp</vt:lpstr>
      <vt:lpstr>بسم الله الرحمن الرحیم</vt:lpstr>
      <vt:lpstr> صنایع شیمیایی: (دو واحد درسی)  بیژن نستـوه  </vt:lpstr>
      <vt:lpstr>فصول </vt:lpstr>
      <vt:lpstr>کتب مفید و منابع:   </vt:lpstr>
      <vt:lpstr> بخش اول:  صنـایع گوگرد      </vt:lpstr>
      <vt:lpstr>مقدمه:</vt:lpstr>
      <vt:lpstr>PowerPoint Presentation</vt:lpstr>
      <vt:lpstr>PowerPoint Presentation</vt:lpstr>
      <vt:lpstr>استخراج گوگرد از گنبدهای نمکی:</vt:lpstr>
      <vt:lpstr>تهیۀ گوگرد از کانسارهای فلزات غیرآهنی: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بخش دوم:  صنعت آهن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بخش سوم:  فلزات غیر آهنی --------------------- (روی؛ مس؛ آلومینیم)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بخش چهارم:  صنایع کود شیمیایی      </vt:lpstr>
      <vt:lpstr>PowerPoint Presentation</vt:lpstr>
      <vt:lpstr>PowerPoint Presentation</vt:lpstr>
      <vt:lpstr>PowerPoint Presentation</vt:lpstr>
      <vt:lpstr>PowerPoint Presentation</vt:lpstr>
      <vt:lpstr> بخش پنجم:  صنایع دارویی و بیوتکنولوژی      </vt:lpstr>
      <vt:lpstr>PowerPoint Presentation</vt:lpstr>
      <vt:lpstr>PowerPoint Presentation</vt:lpstr>
      <vt:lpstr>PowerPoint Presentation</vt:lpstr>
      <vt:lpstr> بخش ششم:  صنایع صابون و دترجنت ها      </vt:lpstr>
      <vt:lpstr>PowerPoint Presentation</vt:lpstr>
      <vt:lpstr>PowerPoint Presentation</vt:lpstr>
      <vt:lpstr>PowerPoint Presentation</vt:lpstr>
      <vt:lpstr>PowerPoint Presentation</vt:lpstr>
      <vt:lpstr>PowerPoint Presentation</vt:lpstr>
      <vt:lpstr> بخش هفتم:  صنایع نفت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بخش هشتم:  صنایع پتروشیمی و پلیمر      </vt:lpstr>
      <vt:lpstr>PowerPoint Presentation</vt:lpstr>
      <vt:lpstr> بخش نهم:  «صنایع غذایی»      </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الرحیم</dc:title>
  <dc:creator>h.salimi</dc:creator>
  <cp:lastModifiedBy>nastooh</cp:lastModifiedBy>
  <cp:revision>66</cp:revision>
  <dcterms:created xsi:type="dcterms:W3CDTF">2016-02-06T19:00:40Z</dcterms:created>
  <dcterms:modified xsi:type="dcterms:W3CDTF">2020-03-11T18:39:52Z</dcterms:modified>
</cp:coreProperties>
</file>