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  <p:sldMasterId id="2147483720" r:id="rId3"/>
  </p:sldMasterIdLst>
  <p:notesMasterIdLst>
    <p:notesMasterId r:id="rId34"/>
  </p:notesMasterIdLst>
  <p:sldIdLst>
    <p:sldId id="285" r:id="rId4"/>
    <p:sldId id="424" r:id="rId5"/>
    <p:sldId id="280" r:id="rId6"/>
    <p:sldId id="444" r:id="rId7"/>
    <p:sldId id="446" r:id="rId8"/>
    <p:sldId id="274" r:id="rId9"/>
    <p:sldId id="426" r:id="rId10"/>
    <p:sldId id="425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45" r:id="rId29"/>
    <p:sldId id="447" r:id="rId30"/>
    <p:sldId id="448" r:id="rId31"/>
    <p:sldId id="449" r:id="rId32"/>
    <p:sldId id="45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-71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B0CF2-7F87-4E02-A248-870047730F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22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B0CF2-7F87-4E02-A248-870047730F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88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0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7/23/2018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7/23/2018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80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440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73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8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267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85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44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16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9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24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7/23/2018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7/23/2018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851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34" y="634285"/>
            <a:ext cx="7346851" cy="538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1" t="14991" r="5152" b="17094"/>
          <a:stretch/>
        </p:blipFill>
        <p:spPr>
          <a:xfrm>
            <a:off x="3029803" y="-19050"/>
            <a:ext cx="5964072" cy="687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6" t="15826" r="9400" b="17146"/>
          <a:stretch/>
        </p:blipFill>
        <p:spPr>
          <a:xfrm>
            <a:off x="2825087" y="0"/>
            <a:ext cx="6439135" cy="687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63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" t="15959" r="5394" b="31521"/>
          <a:stretch/>
        </p:blipFill>
        <p:spPr>
          <a:xfrm>
            <a:off x="2688609" y="0"/>
            <a:ext cx="7110484" cy="638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270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" t="13958" r="13516" b="40448"/>
          <a:stretch/>
        </p:blipFill>
        <p:spPr>
          <a:xfrm>
            <a:off x="3016155" y="0"/>
            <a:ext cx="6933063" cy="540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7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50" r="12911" b="19237"/>
          <a:stretch/>
        </p:blipFill>
        <p:spPr>
          <a:xfrm>
            <a:off x="3112804" y="-1"/>
            <a:ext cx="6126729" cy="641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9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" t="13640" r="3982" b="31806"/>
          <a:stretch/>
        </p:blipFill>
        <p:spPr>
          <a:xfrm>
            <a:off x="2827157" y="-1"/>
            <a:ext cx="6876635" cy="6127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1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" t="11294" r="1630" b="5832"/>
          <a:stretch/>
        </p:blipFill>
        <p:spPr>
          <a:xfrm>
            <a:off x="3390899" y="1"/>
            <a:ext cx="556203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4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21" r="5899" b="27083"/>
          <a:stretch/>
        </p:blipFill>
        <p:spPr>
          <a:xfrm>
            <a:off x="3169550" y="0"/>
            <a:ext cx="6779020" cy="6277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43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39" r="11649" b="3889"/>
          <a:stretch/>
        </p:blipFill>
        <p:spPr>
          <a:xfrm>
            <a:off x="3697549" y="1"/>
            <a:ext cx="548739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90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7" t="7548" r="9883" b="24077"/>
          <a:stretch/>
        </p:blipFill>
        <p:spPr>
          <a:xfrm>
            <a:off x="2823052" y="0"/>
            <a:ext cx="65335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13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94868" y="4150685"/>
            <a:ext cx="4324027" cy="839769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chemeClr val="accent5"/>
                </a:solidFill>
                <a:cs typeface="B Titr" panose="00000700000000000000" pitchFamily="2" charset="-78"/>
              </a:rPr>
              <a:t>مرکز رشد فناوری سلامت</a:t>
            </a:r>
            <a:endParaRPr lang="en-US" sz="3600" dirty="0">
              <a:solidFill>
                <a:schemeClr val="accent5"/>
              </a:solidFill>
              <a:cs typeface="B Titr" panose="00000700000000000000" pitchFamily="2" charset="-78"/>
            </a:endParaRPr>
          </a:p>
          <a:p>
            <a:pPr algn="ctr"/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42936" y="2479729"/>
            <a:ext cx="10468864" cy="1828800"/>
          </a:xfrm>
        </p:spPr>
        <p:txBody>
          <a:bodyPr anchor="ctr">
            <a:norm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دانشگاه علوم پزشکی و خدمات بهداشتی، درمانی کرمانشاه</a:t>
            </a:r>
            <a:endParaRPr lang="en-US" sz="4000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70" y="538123"/>
            <a:ext cx="3410154" cy="22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65" r="8891" b="15351"/>
          <a:stretch/>
        </p:blipFill>
        <p:spPr>
          <a:xfrm>
            <a:off x="3213844" y="-33112"/>
            <a:ext cx="5548019" cy="689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51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72" t="6708" r="11902" b="30555"/>
          <a:stretch/>
        </p:blipFill>
        <p:spPr>
          <a:xfrm>
            <a:off x="3316406" y="0"/>
            <a:ext cx="6059606" cy="6291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29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54" r="1645" b="32222"/>
          <a:stretch/>
        </p:blipFill>
        <p:spPr>
          <a:xfrm>
            <a:off x="2940096" y="0"/>
            <a:ext cx="6716654" cy="6728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28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4" t="14778" r="12551" b="46112"/>
          <a:stretch/>
        </p:blipFill>
        <p:spPr>
          <a:xfrm>
            <a:off x="3002507" y="0"/>
            <a:ext cx="6796586" cy="455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8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" t="14694" r="7444" b="27084"/>
          <a:stretch/>
        </p:blipFill>
        <p:spPr>
          <a:xfrm>
            <a:off x="2715904" y="26441"/>
            <a:ext cx="7261525" cy="6675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11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" t="15256" r="5197" b="48055"/>
          <a:stretch/>
        </p:blipFill>
        <p:spPr>
          <a:xfrm>
            <a:off x="2539196" y="0"/>
            <a:ext cx="7996058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2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Nazanin" pitchFamily="2" charset="-78"/>
              </a:rPr>
              <a:t>منجر </a:t>
            </a:r>
            <a:r>
              <a:rPr lang="fa-IR" dirty="0">
                <a:cs typeface="B Nazanin" pitchFamily="2" charset="-78"/>
              </a:rPr>
              <a:t>به </a:t>
            </a:r>
            <a:r>
              <a:rPr lang="fa-IR" dirty="0" smtClean="0">
                <a:cs typeface="B Nazanin" pitchFamily="2" charset="-78"/>
              </a:rPr>
              <a:t>کسب </a:t>
            </a:r>
            <a:r>
              <a:rPr lang="fa-IR" dirty="0">
                <a:cs typeface="B Nazanin" pitchFamily="2" charset="-78"/>
              </a:rPr>
              <a:t>یا توسعه دانش فنی در داخل کشور شود.</a:t>
            </a:r>
          </a:p>
          <a:p>
            <a:r>
              <a:rPr lang="fa-IR" dirty="0" smtClean="0">
                <a:cs typeface="B Nazanin" pitchFamily="2" charset="-78"/>
              </a:rPr>
              <a:t>ماهیت </a:t>
            </a:r>
            <a:r>
              <a:rPr lang="fa-IR" dirty="0">
                <a:cs typeface="B Nazanin" pitchFamily="2" charset="-78"/>
              </a:rPr>
              <a:t>علمی داشته و از فناوری های متوسط </a:t>
            </a:r>
            <a:r>
              <a:rPr lang="fa-IR" dirty="0" smtClean="0">
                <a:cs typeface="B Nazanin" pitchFamily="2" charset="-78"/>
              </a:rPr>
              <a:t>و پیشرفته </a:t>
            </a:r>
            <a:r>
              <a:rPr lang="fa-IR" dirty="0">
                <a:cs typeface="B Nazanin" pitchFamily="2" charset="-78"/>
              </a:rPr>
              <a:t>استفاده </a:t>
            </a:r>
            <a:r>
              <a:rPr lang="fa-IR" dirty="0" smtClean="0">
                <a:cs typeface="B Nazanin" pitchFamily="2" charset="-78"/>
              </a:rPr>
              <a:t>کند.</a:t>
            </a:r>
            <a:endParaRPr lang="fa-IR" dirty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منجر </a:t>
            </a:r>
            <a:r>
              <a:rPr lang="fa-IR" dirty="0">
                <a:cs typeface="B Nazanin" pitchFamily="2" charset="-78"/>
              </a:rPr>
              <a:t>به تولید محصول قابل استفاده در نظام سلامت شود.</a:t>
            </a:r>
          </a:p>
          <a:p>
            <a:r>
              <a:rPr lang="fa-IR" dirty="0" smtClean="0">
                <a:cs typeface="B Nazanin" pitchFamily="2" charset="-78"/>
              </a:rPr>
              <a:t>اجرای </a:t>
            </a:r>
            <a:r>
              <a:rPr lang="fa-IR" dirty="0">
                <a:cs typeface="B Nazanin" pitchFamily="2" charset="-78"/>
              </a:rPr>
              <a:t>طرح با همکاری کامل بین صنعت و دانشگاه باشد (با اولویت تاسیس شرکت های دانش بنیان)</a:t>
            </a:r>
          </a:p>
          <a:p>
            <a:r>
              <a:rPr lang="fa-IR" dirty="0" smtClean="0">
                <a:cs typeface="B Nazanin" pitchFamily="2" charset="-78"/>
              </a:rPr>
              <a:t>در </a:t>
            </a:r>
            <a:r>
              <a:rPr lang="fa-IR" dirty="0">
                <a:cs typeface="B Nazanin" pitchFamily="2" charset="-78"/>
              </a:rPr>
              <a:t>صورت انتقال </a:t>
            </a:r>
            <a:r>
              <a:rPr lang="fa-IR" dirty="0" smtClean="0">
                <a:cs typeface="B Nazanin" pitchFamily="2" charset="-78"/>
              </a:rPr>
              <a:t>تکنولوژی، </a:t>
            </a:r>
            <a:r>
              <a:rPr lang="fa-IR" dirty="0">
                <a:cs typeface="B Nazanin" pitchFamily="2" charset="-78"/>
              </a:rPr>
              <a:t>در بازه زمانی مشخص منجر به انتقال دانش فنی گردد.</a:t>
            </a:r>
          </a:p>
          <a:p>
            <a:r>
              <a:rPr lang="fa-IR" dirty="0" smtClean="0">
                <a:cs typeface="B Nazanin" pitchFamily="2" charset="-78"/>
              </a:rPr>
              <a:t>طرح </a:t>
            </a:r>
            <a:r>
              <a:rPr lang="fa-IR" dirty="0">
                <a:cs typeface="B Nazanin" pitchFamily="2" charset="-78"/>
              </a:rPr>
              <a:t>های ارائه شده حتی الامکان دارای ثبت اختراع و یا پتنت باشد</a:t>
            </a:r>
          </a:p>
          <a:p>
            <a:r>
              <a:rPr lang="fa-IR" dirty="0" smtClean="0">
                <a:cs typeface="B Nazanin" pitchFamily="2" charset="-78"/>
              </a:rPr>
              <a:t>مجری </a:t>
            </a:r>
            <a:r>
              <a:rPr lang="fa-IR" dirty="0">
                <a:cs typeface="B Nazanin" pitchFamily="2" charset="-78"/>
              </a:rPr>
              <a:t>در خصوص طرح ارائه شده حتی الامکان دارای مقاله چاپ شده در مراجع معتبر باشد.</a:t>
            </a:r>
          </a:p>
          <a:p>
            <a:r>
              <a:rPr lang="fa-IR" dirty="0" smtClean="0">
                <a:cs typeface="B Nazanin" pitchFamily="2" charset="-78"/>
              </a:rPr>
              <a:t>طرح </a:t>
            </a:r>
            <a:r>
              <a:rPr lang="fa-IR" dirty="0">
                <a:cs typeface="B Nazanin" pitchFamily="2" charset="-78"/>
              </a:rPr>
              <a:t>های ارائه شده حتی الامکان موفق به کسب جایزه از جشنواره های معتبر داخلی و بین المللی شده باشد</a:t>
            </a:r>
          </a:p>
          <a:p>
            <a:endParaRPr lang="en-US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 smtClean="0">
                <a:cs typeface="Titr" pitchFamily="2" charset="-78"/>
              </a:rPr>
              <a:t>مشخصات </a:t>
            </a:r>
            <a:r>
              <a:rPr lang="fa-IR" b="1" dirty="0">
                <a:cs typeface="Titr" pitchFamily="2" charset="-78"/>
              </a:rPr>
              <a:t>طرح‌ها </a:t>
            </a:r>
            <a:r>
              <a:rPr lang="fa-IR" b="1" dirty="0" smtClean="0">
                <a:cs typeface="Titr" pitchFamily="2" charset="-78"/>
              </a:rPr>
              <a:t>:</a:t>
            </a:r>
            <a:endParaRPr lang="en-US" dirty="0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4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کسب </a:t>
            </a:r>
            <a:r>
              <a:rPr lang="fa-IR" dirty="0">
                <a:cs typeface="B Nazanin" pitchFamily="2" charset="-78"/>
              </a:rPr>
              <a:t>دانش فنی تولید مواد اولیه در مقیاس صنعتی مد نظرمی باشد.</a:t>
            </a:r>
          </a:p>
          <a:p>
            <a:r>
              <a:rPr lang="fa-IR" dirty="0" smtClean="0">
                <a:cs typeface="B Nazanin" pitchFamily="2" charset="-78"/>
              </a:rPr>
              <a:t>جهت </a:t>
            </a:r>
            <a:r>
              <a:rPr lang="fa-IR" dirty="0">
                <a:cs typeface="B Nazanin" pitchFamily="2" charset="-78"/>
              </a:rPr>
              <a:t>تولید صنعتی مواد اولیه، محل تولید را مشخص نموده و در صورت نیاز به همکاری شرکتهای تولیدی قرارداد با شرکت مربوطه الزامی است.</a:t>
            </a:r>
          </a:p>
          <a:p>
            <a:endParaRPr lang="en-US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>
                <a:cs typeface="Titr" pitchFamily="2" charset="-78"/>
              </a:rPr>
              <a:t>در </a:t>
            </a:r>
            <a:r>
              <a:rPr lang="fa-IR" dirty="0">
                <a:cs typeface="Titr" pitchFamily="2" charset="-78"/>
              </a:rPr>
              <a:t>خصوص تولید مواد اولیه </a:t>
            </a:r>
            <a:r>
              <a:rPr lang="fa-IR" dirty="0" smtClean="0">
                <a:cs typeface="Titr" pitchFamily="2" charset="-78"/>
              </a:rPr>
              <a:t>:</a:t>
            </a:r>
            <a:endParaRPr lang="en-US" dirty="0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121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>
                <a:cs typeface="B Nazanin" pitchFamily="2" charset="-78"/>
              </a:rPr>
              <a:t> ارسال فرم تکمیل شده </a:t>
            </a:r>
            <a:r>
              <a:rPr lang="fa-IR" dirty="0">
                <a:cs typeface="B Nazanin" pitchFamily="2" charset="-78"/>
              </a:rPr>
              <a:t>به </a:t>
            </a:r>
            <a:r>
              <a:rPr lang="fa-IR" dirty="0" smtClean="0">
                <a:cs typeface="B Nazanin" pitchFamily="2" charset="-78"/>
              </a:rPr>
              <a:t>شکل</a:t>
            </a:r>
            <a:r>
              <a:rPr lang="en-US" dirty="0" smtClean="0">
                <a:cs typeface="B Nazanin" pitchFamily="2" charset="-78"/>
              </a:rPr>
              <a:t>PDF</a:t>
            </a:r>
            <a:r>
              <a:rPr lang="en-US" dirty="0">
                <a:cs typeface="B Nazanin" pitchFamily="2" charset="-78"/>
              </a:rPr>
              <a:t> </a:t>
            </a:r>
            <a:r>
              <a:rPr lang="fa-IR" dirty="0">
                <a:cs typeface="B Nazanin" pitchFamily="2" charset="-78"/>
              </a:rPr>
              <a:t> </a:t>
            </a:r>
          </a:p>
          <a:p>
            <a:r>
              <a:rPr lang="fa-IR" dirty="0">
                <a:cs typeface="B Nazanin" pitchFamily="2" charset="-78"/>
              </a:rPr>
              <a:t>نامه </a:t>
            </a:r>
            <a:r>
              <a:rPr lang="fa-IR" dirty="0">
                <a:cs typeface="B Nazanin" pitchFamily="2" charset="-78"/>
              </a:rPr>
              <a:t>درخواست بررسی طرح به عنوان رییس محترم دفتر توسعه فناوری سلامت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>
                <a:cs typeface="Titr" pitchFamily="2" charset="-78"/>
              </a:rPr>
              <a:t>نحوه ارسال طرح ها</a:t>
            </a:r>
            <a:r>
              <a:rPr lang="fa-IR" dirty="0">
                <a:cs typeface="Titr" pitchFamily="2" charset="-78"/>
              </a:rPr>
              <a:t>:</a:t>
            </a:r>
            <a:endParaRPr lang="en-US" dirty="0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56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>
                <a:cs typeface="Titr" pitchFamily="2" charset="-78"/>
              </a:rPr>
              <a:t>نحوه حمایت از طرح ها</a:t>
            </a:r>
            <a:r>
              <a:rPr lang="fa-IR" b="1" dirty="0" smtClean="0">
                <a:cs typeface="Titr" pitchFamily="2" charset="-78"/>
              </a:rPr>
              <a:t>:</a:t>
            </a:r>
            <a:endParaRPr lang="en-US" dirty="0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7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2969" y="2154264"/>
            <a:ext cx="10468864" cy="1828800"/>
          </a:xfrm>
        </p:spPr>
        <p:txBody>
          <a:bodyPr anchor="ctr">
            <a:normAutofit/>
          </a:bodyPr>
          <a:lstStyle/>
          <a:p>
            <a:pPr algn="ctr"/>
            <a:r>
              <a:rPr lang="fa-IR" sz="4800" dirty="0" smtClean="0">
                <a:cs typeface="B Titr" panose="00000700000000000000" pitchFamily="2" charset="-78"/>
              </a:rPr>
              <a:t>اولویت های فناوری حوزه سلامت</a:t>
            </a:r>
            <a:endParaRPr lang="en-US" sz="4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045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dirty="0" smtClean="0">
                <a:cs typeface="B Nazanin" pitchFamily="2" charset="-78"/>
              </a:rPr>
              <a:t>اعتبارات </a:t>
            </a:r>
            <a:r>
              <a:rPr lang="fa-IR" dirty="0">
                <a:cs typeface="B Nazanin" pitchFamily="2" charset="-78"/>
              </a:rPr>
              <a:t>اختصاص‌یافته نمی‌تواند صرف خرید زمین و بنا، احداث یا تعمیر ساختمان،برگزاری همایش‌ها، استخدام نیرو ( به استثنای خدمات قراردادی تخصصی مرتبط ) و نظایر </a:t>
            </a:r>
            <a:r>
              <a:rPr lang="fa-IR" dirty="0" smtClean="0">
                <a:cs typeface="B Nazanin" pitchFamily="2" charset="-78"/>
              </a:rPr>
              <a:t>آن </a:t>
            </a:r>
            <a:r>
              <a:rPr lang="fa-IR" dirty="0">
                <a:cs typeface="B Nazanin" pitchFamily="2" charset="-78"/>
              </a:rPr>
              <a:t>گردد. </a:t>
            </a:r>
          </a:p>
          <a:p>
            <a:pPr algn="just"/>
            <a:r>
              <a:rPr lang="fa-IR" dirty="0" smtClean="0">
                <a:cs typeface="B Nazanin" pitchFamily="2" charset="-78"/>
              </a:rPr>
              <a:t>کلیه </a:t>
            </a:r>
            <a:r>
              <a:rPr lang="fa-IR" dirty="0">
                <a:cs typeface="B Nazanin" pitchFamily="2" charset="-78"/>
              </a:rPr>
              <a:t>طرح ها می بایست با امضا </a:t>
            </a:r>
            <a:r>
              <a:rPr lang="fa-IR" dirty="0" smtClean="0">
                <a:cs typeface="B Nazanin" pitchFamily="2" charset="-78"/>
              </a:rPr>
              <a:t>و مهر </a:t>
            </a:r>
            <a:r>
              <a:rPr lang="fa-IR" dirty="0">
                <a:cs typeface="B Nazanin" pitchFamily="2" charset="-78"/>
              </a:rPr>
              <a:t>شرکت متقاضی ارسال گردد.</a:t>
            </a:r>
          </a:p>
          <a:p>
            <a:pPr algn="just"/>
            <a:r>
              <a:rPr lang="fa-IR" dirty="0" smtClean="0">
                <a:cs typeface="B Nazanin" pitchFamily="2" charset="-78"/>
              </a:rPr>
              <a:t>در </a:t>
            </a:r>
            <a:r>
              <a:rPr lang="fa-IR" dirty="0">
                <a:cs typeface="B Nazanin" pitchFamily="2" charset="-78"/>
              </a:rPr>
              <a:t>صورت ارایه طرح توسط فرد حقیقی پیش بینی زمان تاسیس شرکت </a:t>
            </a:r>
            <a:r>
              <a:rPr lang="fa-IR" dirty="0" smtClean="0">
                <a:cs typeface="B Nazanin" pitchFamily="2" charset="-78"/>
              </a:rPr>
              <a:t>و اعضای </a:t>
            </a:r>
            <a:r>
              <a:rPr lang="fa-IR" dirty="0">
                <a:cs typeface="B Nazanin" pitchFamily="2" charset="-78"/>
              </a:rPr>
              <a:t>هیئت مدیره در کاربرگ اعلام گردد.</a:t>
            </a:r>
          </a:p>
          <a:p>
            <a:pPr algn="just"/>
            <a:r>
              <a:rPr lang="fa-IR" dirty="0" smtClean="0">
                <a:cs typeface="B Nazanin" pitchFamily="2" charset="-78"/>
              </a:rPr>
              <a:t>از </a:t>
            </a:r>
            <a:r>
              <a:rPr lang="fa-IR" dirty="0">
                <a:cs typeface="B Nazanin" pitchFamily="2" charset="-78"/>
              </a:rPr>
              <a:t>تمام طرح‌ها بازدید دوره‌ای صورت می‌گیرد و گزارش پیشرفت کار از نظر مالی، فنی و اجرایی و همچنین گزارش میزان تدوین مستندات علمی و اجرایی طرح در فرایند داوری‌نهایی لحاظ می‌گردد</a:t>
            </a:r>
          </a:p>
          <a:p>
            <a:pPr algn="just"/>
            <a:endParaRPr lang="en-US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>
                <a:cs typeface="Titr" pitchFamily="2" charset="-78"/>
              </a:rPr>
              <a:t>نکات مهم</a:t>
            </a:r>
            <a:r>
              <a:rPr lang="fa-IR" b="1" dirty="0" smtClean="0">
                <a:cs typeface="Titr" pitchFamily="2" charset="-78"/>
              </a:rPr>
              <a:t>:</a:t>
            </a:r>
            <a:endParaRPr lang="en-US" dirty="0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632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smtClean="0"/>
              <a:t>تجهیزات </a:t>
            </a:r>
            <a:r>
              <a:rPr lang="fa-IR" dirty="0"/>
              <a:t>پزشکی</a:t>
            </a:r>
          </a:p>
          <a:p>
            <a:r>
              <a:rPr lang="fa-IR" dirty="0" smtClean="0"/>
              <a:t>واکسن </a:t>
            </a:r>
            <a:r>
              <a:rPr lang="fa-IR" dirty="0"/>
              <a:t>و فراورده های بیولوژیکی</a:t>
            </a:r>
          </a:p>
          <a:p>
            <a:r>
              <a:rPr lang="fa-IR" dirty="0" smtClean="0"/>
              <a:t>مواد </a:t>
            </a:r>
            <a:r>
              <a:rPr lang="fa-IR" dirty="0"/>
              <a:t>و تجهیزات </a:t>
            </a:r>
            <a:r>
              <a:rPr lang="fa-IR" dirty="0" smtClean="0"/>
              <a:t>آزمایشگاهی</a:t>
            </a:r>
            <a:endParaRPr lang="en-US" dirty="0"/>
          </a:p>
          <a:p>
            <a:r>
              <a:rPr lang="fa-IR" dirty="0" smtClean="0"/>
              <a:t>تجهیزات </a:t>
            </a:r>
            <a:r>
              <a:rPr lang="fa-IR" dirty="0"/>
              <a:t>توان بخشی</a:t>
            </a:r>
          </a:p>
          <a:p>
            <a:r>
              <a:rPr lang="fa-IR" dirty="0" smtClean="0"/>
              <a:t>گیاهان </a:t>
            </a:r>
            <a:r>
              <a:rPr lang="fa-IR" dirty="0"/>
              <a:t>دارویی و طب سنتی</a:t>
            </a:r>
          </a:p>
          <a:p>
            <a:r>
              <a:rPr lang="fa-IR" dirty="0" smtClean="0"/>
              <a:t>سلول </a:t>
            </a:r>
            <a:r>
              <a:rPr lang="fa-IR" dirty="0"/>
              <a:t>درمانی و طب ترمیمی</a:t>
            </a:r>
          </a:p>
          <a:p>
            <a:r>
              <a:rPr lang="fa-IR" dirty="0" smtClean="0"/>
              <a:t>فناوری </a:t>
            </a:r>
            <a:r>
              <a:rPr lang="fa-IR" dirty="0"/>
              <a:t>اطلاعات و رباتیک پزشکی</a:t>
            </a:r>
          </a:p>
          <a:p>
            <a:r>
              <a:rPr lang="fa-IR" dirty="0" smtClean="0"/>
              <a:t>تولید </a:t>
            </a:r>
            <a:r>
              <a:rPr lang="fa-IR" dirty="0"/>
              <a:t>مواد اولیه داروئی</a:t>
            </a:r>
          </a:p>
          <a:p>
            <a:r>
              <a:rPr lang="fa-IR" dirty="0" smtClean="0"/>
              <a:t>مواد </a:t>
            </a:r>
            <a:r>
              <a:rPr lang="fa-IR" dirty="0"/>
              <a:t>اولیه آرایشی و بهداشتی</a:t>
            </a:r>
          </a:p>
          <a:p>
            <a:r>
              <a:rPr lang="fa-IR" dirty="0" smtClean="0"/>
              <a:t>غذا</a:t>
            </a:r>
            <a:endParaRPr lang="fa-IR" dirty="0"/>
          </a:p>
          <a:p>
            <a:r>
              <a:rPr lang="fa-IR" dirty="0" smtClean="0"/>
              <a:t>سموم </a:t>
            </a:r>
            <a:r>
              <a:rPr lang="fa-IR" dirty="0"/>
              <a:t>حلالها ومواد شیمیائی</a:t>
            </a:r>
          </a:p>
          <a:p>
            <a:r>
              <a:rPr lang="fa-IR" dirty="0" smtClean="0"/>
              <a:t>دندانپزشکی</a:t>
            </a:r>
            <a:endParaRPr lang="fa-IR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حوزه های فناوری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55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>
                <a:cs typeface="B Nazanin" pitchFamily="2" charset="-78"/>
              </a:rPr>
              <a:t>حمایت از </a:t>
            </a:r>
            <a:r>
              <a:rPr lang="fa-IR" dirty="0" smtClean="0">
                <a:cs typeface="B Nazanin" pitchFamily="2" charset="-78"/>
              </a:rPr>
              <a:t>کسب، </a:t>
            </a:r>
            <a:r>
              <a:rPr lang="fa-IR" b="1" dirty="0">
                <a:cs typeface="B Nazanin" pitchFamily="2" charset="-78"/>
              </a:rPr>
              <a:t>توسعه </a:t>
            </a:r>
            <a:r>
              <a:rPr lang="fa-IR" b="1" dirty="0" smtClean="0">
                <a:cs typeface="B Nazanin" pitchFamily="2" charset="-78"/>
              </a:rPr>
              <a:t>و انتقال </a:t>
            </a:r>
            <a:r>
              <a:rPr lang="fa-IR" b="1" dirty="0">
                <a:cs typeface="B Nazanin" pitchFamily="2" charset="-78"/>
              </a:rPr>
              <a:t>دانش فنی </a:t>
            </a:r>
            <a:r>
              <a:rPr lang="fa-IR" dirty="0">
                <a:cs typeface="B Nazanin" pitchFamily="2" charset="-78"/>
              </a:rPr>
              <a:t>و تحقق فرایند نوآوری در بخش های ساخت و تولید فناوری های سلامت </a:t>
            </a:r>
            <a:r>
              <a:rPr lang="fa-IR" dirty="0" smtClean="0">
                <a:cs typeface="B Nazanin" pitchFamily="2" charset="-78"/>
              </a:rPr>
              <a:t>از طریق</a:t>
            </a:r>
            <a:r>
              <a:rPr lang="fa-IR" dirty="0">
                <a:cs typeface="B Nazanin" pitchFamily="2" charset="-78"/>
              </a:rPr>
              <a:t> </a:t>
            </a:r>
            <a:r>
              <a:rPr lang="fa-IR" b="1" dirty="0">
                <a:cs typeface="B Nazanin" pitchFamily="2" charset="-78"/>
              </a:rPr>
              <a:t>همگرایی بین بخش علمی و صنعتی </a:t>
            </a:r>
            <a:r>
              <a:rPr lang="fa-IR" dirty="0">
                <a:cs typeface="B Nazanin" pitchFamily="2" charset="-78"/>
              </a:rPr>
              <a:t>و بهره گیری از دانش ملی برای تبدیل علم به ثروت در راستای اهداف اقتصاد مقاومتی نقشه جامع علمی کشور و همچنین سند چشم انداز 1404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Titr" pitchFamily="2" charset="-78"/>
              </a:rPr>
              <a:t>هدف</a:t>
            </a:r>
            <a:endParaRPr lang="en-US" dirty="0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00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" t="16479" r="1600" b="20538"/>
          <a:stretch/>
        </p:blipFill>
        <p:spPr>
          <a:xfrm>
            <a:off x="3152632" y="-1"/>
            <a:ext cx="6782675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5" t="16203" r="3061" b="11478"/>
          <a:stretch/>
        </p:blipFill>
        <p:spPr>
          <a:xfrm>
            <a:off x="3234520" y="0"/>
            <a:ext cx="5909480" cy="682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34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69" r="8943" b="14892"/>
          <a:stretch/>
        </p:blipFill>
        <p:spPr>
          <a:xfrm>
            <a:off x="3084395" y="1"/>
            <a:ext cx="6476624" cy="6844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11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64" r="3749" b="30243"/>
          <a:stretch/>
        </p:blipFill>
        <p:spPr>
          <a:xfrm>
            <a:off x="2022555" y="0"/>
            <a:ext cx="789373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5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3_Presentation on brainstorming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 on brainstorming" id="{C229246F-E851-40FB-8E1D-535DCA6AFD71}" vid="{8D346C02-FE09-4A8E-BC58-EB73E373F09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0</TotalTime>
  <Words>374</Words>
  <Application>Microsoft Office PowerPoint</Application>
  <PresentationFormat>Custom</PresentationFormat>
  <Paragraphs>42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Presentation on brainstorming</vt:lpstr>
      <vt:lpstr>3_Presentation on brainstorming</vt:lpstr>
      <vt:lpstr>PowerPoint Presentation</vt:lpstr>
      <vt:lpstr>دانشگاه علوم پزشکی و خدمات بهداشتی، درمانی کرمانشاه</vt:lpstr>
      <vt:lpstr>اولویت های فناوری حوزه سلامت</vt:lpstr>
      <vt:lpstr>حوزه های فناوری</vt:lpstr>
      <vt:lpstr>هدف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مشخصات طرح‌ها :</vt:lpstr>
      <vt:lpstr>در خصوص تولید مواد اولیه :</vt:lpstr>
      <vt:lpstr>نحوه ارسال طرح ها:</vt:lpstr>
      <vt:lpstr>نحوه حمایت از طرح ها:</vt:lpstr>
      <vt:lpstr>نکات مهم: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2017-04-05T06:14:32Z</dcterms:created>
  <dcterms:modified xsi:type="dcterms:W3CDTF">2018-07-23T19:12:11Z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