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57" r:id="rId4"/>
    <p:sldId id="262" r:id="rId5"/>
    <p:sldId id="265" r:id="rId6"/>
    <p:sldId id="268" r:id="rId7"/>
    <p:sldId id="275" r:id="rId8"/>
    <p:sldId id="273" r:id="rId9"/>
    <p:sldId id="276" r:id="rId10"/>
    <p:sldId id="277" r:id="rId11"/>
    <p:sldId id="261" r:id="rId12"/>
    <p:sldId id="278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30C381A-BAA2-4CEF-916F-3F2BB05B7379}" type="datetimeFigureOut">
              <a:rPr lang="fa-IR" smtClean="0"/>
              <a:pPr/>
              <a:t>27/09/1437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D2AE5F4-DCC0-4B41-A8C4-AE142934741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40469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D0D4642-8299-410F-A449-AB2E724DDAE5}" type="datetimeFigureOut">
              <a:rPr lang="fa-IR" smtClean="0"/>
              <a:pPr/>
              <a:t>27/09/1437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4642-8299-410F-A449-AB2E724DDAE5}" type="datetimeFigureOut">
              <a:rPr lang="fa-IR" smtClean="0"/>
              <a:pPr/>
              <a:t>27/09/1437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4642-8299-410F-A449-AB2E724DDAE5}" type="datetimeFigureOut">
              <a:rPr lang="fa-IR" smtClean="0"/>
              <a:pPr/>
              <a:t>27/09/1437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D0D4642-8299-410F-A449-AB2E724DDAE5}" type="datetimeFigureOut">
              <a:rPr lang="fa-IR" smtClean="0"/>
              <a:pPr/>
              <a:t>27/09/1437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D0D4642-8299-410F-A449-AB2E724DDAE5}" type="datetimeFigureOut">
              <a:rPr lang="fa-IR" smtClean="0"/>
              <a:pPr/>
              <a:t>27/09/1437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4642-8299-410F-A449-AB2E724DDAE5}" type="datetimeFigureOut">
              <a:rPr lang="fa-IR" smtClean="0"/>
              <a:pPr/>
              <a:t>27/09/1437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4642-8299-410F-A449-AB2E724DDAE5}" type="datetimeFigureOut">
              <a:rPr lang="fa-IR" smtClean="0"/>
              <a:pPr/>
              <a:t>27/09/1437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0D4642-8299-410F-A449-AB2E724DDAE5}" type="datetimeFigureOut">
              <a:rPr lang="fa-IR" smtClean="0"/>
              <a:pPr/>
              <a:t>27/09/1437</a:t>
            </a:fld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4642-8299-410F-A449-AB2E724DDAE5}" type="datetimeFigureOut">
              <a:rPr lang="fa-IR" smtClean="0"/>
              <a:pPr/>
              <a:t>27/09/1437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D0D4642-8299-410F-A449-AB2E724DDAE5}" type="datetimeFigureOut">
              <a:rPr lang="fa-IR" smtClean="0"/>
              <a:pPr/>
              <a:t>27/09/1437</a:t>
            </a:fld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0D4642-8299-410F-A449-AB2E724DDAE5}" type="datetimeFigureOut">
              <a:rPr lang="fa-IR" smtClean="0"/>
              <a:pPr/>
              <a:t>27/09/1437</a:t>
            </a:fld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D0D4642-8299-410F-A449-AB2E724DDAE5}" type="datetimeFigureOut">
              <a:rPr lang="fa-IR" smtClean="0"/>
              <a:pPr/>
              <a:t>27/09/1437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5816" y="1628800"/>
            <a:ext cx="2994730" cy="450892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latin typeface="Aharoni" panose="02010803020104030203" pitchFamily="2" charset="-79"/>
              </a:rPr>
              <a:t>به نام </a:t>
            </a:r>
            <a:r>
              <a:rPr lang="fa-IR" sz="28700" dirty="0" smtClean="0">
                <a:latin typeface="Aharoni" panose="02010803020104030203" pitchFamily="2" charset="-79"/>
              </a:rPr>
              <a:t>او</a:t>
            </a:r>
            <a:endParaRPr lang="fa-IR" sz="28700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0423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96752"/>
            <a:ext cx="86764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4000" dirty="0"/>
              <a:t>در پایان کارآموزی دانشجو باید دفترچه </a:t>
            </a:r>
            <a:r>
              <a:rPr lang="fa-IR" sz="4000" dirty="0" smtClean="0"/>
              <a:t>کارآموزی </a:t>
            </a:r>
            <a:r>
              <a:rPr lang="fa-IR" sz="4000" dirty="0"/>
              <a:t>تکمیل شده مهمور به مهر و امضا </a:t>
            </a:r>
            <a:r>
              <a:rPr lang="fa-IR" sz="4000" dirty="0" smtClean="0"/>
              <a:t>مکان کارآموزی </a:t>
            </a:r>
            <a:r>
              <a:rPr lang="fa-IR" sz="4000" dirty="0"/>
              <a:t>را به همراه </a:t>
            </a:r>
            <a:r>
              <a:rPr lang="en-US" sz="4000" dirty="0"/>
              <a:t>cd </a:t>
            </a:r>
            <a:r>
              <a:rPr lang="fa-IR" sz="4000" dirty="0"/>
              <a:t> گزارش کار و تحقیق و یک برگ  گواهی از مکان کار آموزی دال بر گذراندن 240 ساعت  کارآموزی </a:t>
            </a:r>
            <a:r>
              <a:rPr lang="fa-IR" sz="4000" dirty="0" smtClean="0"/>
              <a:t> به مدرس مربوطه تحویل </a:t>
            </a:r>
            <a:r>
              <a:rPr lang="fa-IR" sz="4000" dirty="0"/>
              <a:t>نماید.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9736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7814" y="428604"/>
            <a:ext cx="4844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>
                <a:cs typeface="B Titr" pitchFamily="2" charset="-78"/>
              </a:rPr>
              <a:t>تعدادی از  مكان هاي مورد تائيد مدير گروه صنايع شيميايي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500174"/>
            <a:ext cx="866775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الف ) آزمايشگاه هاي تصفيه آب (  لازم به ذكر است قسمت هاي اداري و كتابخانه قابل قبول نيست )</a:t>
            </a:r>
          </a:p>
          <a:p>
            <a:r>
              <a:rPr lang="fa-IR" dirty="0" smtClean="0"/>
              <a:t>1- آزمايشگاه آب   خ گلستان</a:t>
            </a:r>
          </a:p>
          <a:p>
            <a:r>
              <a:rPr lang="fa-IR" dirty="0" smtClean="0"/>
              <a:t>2- ”       ”     شركت آب منطقه اي غرب</a:t>
            </a:r>
          </a:p>
          <a:p>
            <a:r>
              <a:rPr lang="fa-IR" dirty="0" smtClean="0"/>
              <a:t>3- ”      ”   تصفيه آب و فاضلاب ميدان كيهانشهر </a:t>
            </a:r>
          </a:p>
          <a:p>
            <a:r>
              <a:rPr lang="fa-IR" dirty="0" smtClean="0"/>
              <a:t>4- ”       ”  آب  ابتداي فرهنگيان فاز 1 </a:t>
            </a:r>
          </a:p>
          <a:p>
            <a:r>
              <a:rPr lang="fa-IR" dirty="0" smtClean="0"/>
              <a:t>ب) صنايع نفت و پتروشيمي</a:t>
            </a:r>
          </a:p>
          <a:p>
            <a:r>
              <a:rPr lang="fa-IR" dirty="0" smtClean="0"/>
              <a:t>1- پالايشگاه</a:t>
            </a:r>
          </a:p>
          <a:p>
            <a:r>
              <a:rPr lang="fa-IR" dirty="0" smtClean="0"/>
              <a:t>2- پتروشيمي كرمانشاه</a:t>
            </a:r>
          </a:p>
          <a:p>
            <a:r>
              <a:rPr lang="fa-IR" dirty="0" smtClean="0"/>
              <a:t>3- شركت پليمر كرمانشاه</a:t>
            </a:r>
          </a:p>
          <a:p>
            <a:r>
              <a:rPr lang="fa-IR" dirty="0" smtClean="0"/>
              <a:t>4- پتروشيمي بيستون</a:t>
            </a:r>
          </a:p>
          <a:p>
            <a:r>
              <a:rPr lang="fa-IR" dirty="0" smtClean="0"/>
              <a:t>5- شركت خطوط لوله و مخابرات ( قسمت خوردگي)</a:t>
            </a:r>
          </a:p>
          <a:p>
            <a:r>
              <a:rPr lang="fa-IR" dirty="0" smtClean="0"/>
              <a:t>ج) هر مكاني كه آزمايشگاه مربوط به صنايع شيميايي دارد مانند كارخانه آرد ”رنگ ” شوينده“ روغن ” سيمان و ...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این فایل در حال ویرایش می باشد و مکان های جدید مورد تائید مدیران گروه های آموزشی اضافه می گردد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8680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506445"/>
            <a:ext cx="7903126" cy="110799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6600" dirty="0" smtClean="0"/>
              <a:t>کارآموزی وارتباط با صنعت</a:t>
            </a:r>
            <a:endParaRPr lang="fa-IR" sz="6600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4509120"/>
            <a:ext cx="752281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dirty="0" smtClean="0"/>
              <a:t>آموزشکده فنی و حرفه ای شماره 2 پسران کرمانشاه</a:t>
            </a:r>
            <a:endParaRPr lang="fa-IR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607472" y="5213811"/>
            <a:ext cx="3357009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000" dirty="0" smtClean="0"/>
              <a:t>تهیه و تنظیم : گروه پژوهش و فناوری </a:t>
            </a:r>
          </a:p>
        </p:txBody>
      </p:sp>
      <p:pic>
        <p:nvPicPr>
          <p:cNvPr id="5" name="Picture 2" descr="C:\Users\Roshd\Desktop\براي پاورپوينت كارآموزي\daee21cop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556792"/>
            <a:ext cx="3457274" cy="2800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77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692696"/>
            <a:ext cx="6128601" cy="132343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8000" dirty="0" smtClean="0"/>
              <a:t>اهداف کارآموزی:</a:t>
            </a:r>
            <a:endParaRPr lang="fa-IR" sz="8000" dirty="0"/>
          </a:p>
        </p:txBody>
      </p:sp>
      <p:sp>
        <p:nvSpPr>
          <p:cNvPr id="3" name="TextBox 2"/>
          <p:cNvSpPr txBox="1"/>
          <p:nvPr/>
        </p:nvSpPr>
        <p:spPr>
          <a:xfrm>
            <a:off x="99244" y="2276872"/>
            <a:ext cx="8077852" cy="34778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lvl="0"/>
            <a:r>
              <a:rPr lang="fa-IR" sz="4400" dirty="0" smtClean="0"/>
              <a:t>1- کسب </a:t>
            </a:r>
            <a:r>
              <a:rPr lang="fa-IR" sz="4400" dirty="0"/>
              <a:t>مهارت و تجربه </a:t>
            </a:r>
            <a:endParaRPr lang="en-US" sz="4400" dirty="0"/>
          </a:p>
          <a:p>
            <a:pPr lvl="0"/>
            <a:r>
              <a:rPr lang="fa-IR" sz="4400" dirty="0" smtClean="0"/>
              <a:t>2- فراگیری </a:t>
            </a:r>
            <a:r>
              <a:rPr lang="fa-IR" sz="4400" dirty="0"/>
              <a:t>فنون عملی و مسائل اداری </a:t>
            </a:r>
            <a:endParaRPr lang="en-US" sz="4400" dirty="0"/>
          </a:p>
          <a:p>
            <a:pPr lvl="0"/>
            <a:r>
              <a:rPr lang="fa-IR" sz="4400" dirty="0" smtClean="0"/>
              <a:t>3- آشنایی </a:t>
            </a:r>
            <a:r>
              <a:rPr lang="fa-IR" sz="4400" dirty="0"/>
              <a:t>و بازدید از مراکز فنی و صنعتی </a:t>
            </a:r>
            <a:endParaRPr lang="en-US" sz="4400" dirty="0"/>
          </a:p>
          <a:p>
            <a:pPr lvl="0"/>
            <a:r>
              <a:rPr lang="fa-IR" sz="4400" dirty="0" smtClean="0"/>
              <a:t>4-ایجاد </a:t>
            </a:r>
            <a:r>
              <a:rPr lang="fa-IR" sz="4400" dirty="0"/>
              <a:t>زمینه لازم برای ابلاغ و نوآوری </a:t>
            </a:r>
            <a:endParaRPr lang="en-US" sz="4400" dirty="0"/>
          </a:p>
          <a:p>
            <a:r>
              <a:rPr lang="fa-IR" sz="4400" dirty="0" smtClean="0"/>
              <a:t>5- کاربرد </a:t>
            </a:r>
            <a:r>
              <a:rPr lang="fa-IR" sz="4400" dirty="0"/>
              <a:t>آموخته های علمی و آموزشی </a:t>
            </a:r>
          </a:p>
        </p:txBody>
      </p:sp>
    </p:spTree>
    <p:extLst>
      <p:ext uri="{BB962C8B-B14F-4D97-AF65-F5344CB8AC3E}">
        <p14:creationId xmlns:p14="http://schemas.microsoft.com/office/powerpoint/2010/main" val="275991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76328" y="2141240"/>
            <a:ext cx="1847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fa-IR" dirty="0"/>
          </a:p>
        </p:txBody>
      </p:sp>
      <p:sp>
        <p:nvSpPr>
          <p:cNvPr id="6" name="Rectangle 5"/>
          <p:cNvSpPr/>
          <p:nvPr/>
        </p:nvSpPr>
        <p:spPr>
          <a:xfrm>
            <a:off x="467544" y="332656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4800" dirty="0"/>
              <a:t>شرایط </a:t>
            </a:r>
            <a:r>
              <a:rPr lang="fa-IR" sz="4800" dirty="0" smtClean="0"/>
              <a:t>اخذ درس کارآموزی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424772" y="2132856"/>
            <a:ext cx="80986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a-IR" sz="4000" dirty="0" smtClean="0"/>
              <a:t>1- </a:t>
            </a:r>
            <a:r>
              <a:rPr lang="fa-IR" sz="3600" dirty="0" smtClean="0"/>
              <a:t>گذراندن حداقل </a:t>
            </a:r>
            <a:r>
              <a:rPr lang="fa-IR" sz="3600" dirty="0"/>
              <a:t>50 واحد درسی به جز دروس </a:t>
            </a:r>
            <a:r>
              <a:rPr lang="fa-IR" sz="3600" dirty="0" smtClean="0"/>
              <a:t>پیش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323528" y="3356992"/>
            <a:ext cx="83529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4400" dirty="0" smtClean="0"/>
              <a:t>2- </a:t>
            </a:r>
            <a:r>
              <a:rPr lang="fa-IR" sz="3600" dirty="0" smtClean="0"/>
              <a:t>کار </a:t>
            </a:r>
            <a:r>
              <a:rPr lang="fa-IR" sz="3600" dirty="0"/>
              <a:t>آموزی و پروژه کارآفرینی هم </a:t>
            </a:r>
            <a:r>
              <a:rPr lang="fa-IR" sz="3600" dirty="0" smtClean="0"/>
              <a:t>نیازبوده و </a:t>
            </a:r>
            <a:r>
              <a:rPr lang="fa-IR" sz="3600" dirty="0"/>
              <a:t>درس کارآموزی در اولویت  </a:t>
            </a:r>
            <a:r>
              <a:rPr lang="fa-IR" sz="3600" dirty="0" smtClean="0"/>
              <a:t>است</a:t>
            </a:r>
            <a:endParaRPr lang="fa-IR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059557" y="4893125"/>
            <a:ext cx="7438254" cy="120032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600" dirty="0" smtClean="0"/>
              <a:t>3-دانشجویانی که در نیمسال 951 با اخذ 24 واحد</a:t>
            </a:r>
          </a:p>
          <a:p>
            <a:r>
              <a:rPr lang="fa-IR" sz="3600" dirty="0" smtClean="0"/>
              <a:t> فارغ التحصیل خواهند شد 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184695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80528" y="1268760"/>
            <a:ext cx="90730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dirty="0" smtClean="0"/>
              <a:t>1-انتخاب </a:t>
            </a:r>
            <a:r>
              <a:rPr lang="fa-IR" sz="2400" dirty="0"/>
              <a:t>واحد درس </a:t>
            </a:r>
            <a:r>
              <a:rPr lang="fa-IR" sz="2400" dirty="0" smtClean="0"/>
              <a:t>کارآموزی ازطریق سامانه آموزشی ناد </a:t>
            </a:r>
            <a:r>
              <a:rPr lang="fa-IR" sz="2400" dirty="0"/>
              <a:t>طبق برنامه </a:t>
            </a:r>
            <a:r>
              <a:rPr lang="fa-IR" sz="2400" dirty="0" smtClean="0"/>
              <a:t>انتخاب واحد </a:t>
            </a:r>
            <a:endParaRPr lang="fa-IR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051720" y="260648"/>
            <a:ext cx="4631397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800" dirty="0" smtClean="0"/>
              <a:t>مراحل اخذ کارآموزی </a:t>
            </a:r>
            <a:endParaRPr lang="fa-IR" sz="4800" dirty="0"/>
          </a:p>
        </p:txBody>
      </p:sp>
      <p:sp>
        <p:nvSpPr>
          <p:cNvPr id="5" name="Rectangle 4"/>
          <p:cNvSpPr/>
          <p:nvPr/>
        </p:nvSpPr>
        <p:spPr>
          <a:xfrm>
            <a:off x="251520" y="2132856"/>
            <a:ext cx="87129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a-IR" sz="2800" dirty="0" smtClean="0"/>
              <a:t>2</a:t>
            </a:r>
            <a:r>
              <a:rPr lang="fa-IR" sz="3600" dirty="0" smtClean="0"/>
              <a:t>- </a:t>
            </a:r>
            <a:r>
              <a:rPr lang="fa-IR" sz="2800" dirty="0" smtClean="0"/>
              <a:t>ورود </a:t>
            </a:r>
            <a:r>
              <a:rPr lang="fa-IR" sz="2800" dirty="0"/>
              <a:t>به سامانه ملی </a:t>
            </a:r>
            <a:r>
              <a:rPr lang="fa-IR" sz="2800" dirty="0" smtClean="0"/>
              <a:t>کارآموزی</a:t>
            </a:r>
            <a:r>
              <a:rPr lang="en-US" sz="2800" dirty="0" smtClean="0"/>
              <a:t> karamouzi.irost.org</a:t>
            </a:r>
            <a:r>
              <a:rPr lang="fa-IR" sz="2800" dirty="0" smtClean="0"/>
              <a:t>و انتخاب محل کارآموزی و تحویل </a:t>
            </a:r>
            <a:r>
              <a:rPr lang="fa-IR" sz="2800" dirty="0"/>
              <a:t>چاپ برگ آن </a:t>
            </a:r>
            <a:r>
              <a:rPr lang="fa-IR" sz="2800" dirty="0" smtClean="0"/>
              <a:t>به گروه پژوهش و فناوری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198622" y="3356992"/>
            <a:ext cx="9342622" cy="95410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/>
              <a:t>3-  در صورت نبود مکان مناسب برای رشته خاص در سامانه ملی کارآموزی</a:t>
            </a:r>
          </a:p>
          <a:p>
            <a:r>
              <a:rPr lang="fa-IR" sz="2800" dirty="0" smtClean="0"/>
              <a:t> با تائید مدیر محترم گروه بصورت آزاد به جایابی کارآموزی اقدام گردد </a:t>
            </a: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344591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426144"/>
            <a:ext cx="8064896" cy="60016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6000" dirty="0" smtClean="0"/>
              <a:t>فرم درخواست کارآموزی </a:t>
            </a:r>
          </a:p>
          <a:p>
            <a:r>
              <a:rPr lang="fa-IR" sz="4400" dirty="0" smtClean="0"/>
              <a:t>1- دریافت و </a:t>
            </a:r>
            <a:r>
              <a:rPr lang="fa-IR" sz="2800" dirty="0" smtClean="0"/>
              <a:t>تکمیل آن از طریق پورتال آموزشکده (خدمات الکترونیک) </a:t>
            </a:r>
          </a:p>
          <a:p>
            <a:r>
              <a:rPr lang="fa-IR" sz="2800" dirty="0" smtClean="0"/>
              <a:t>2- تائید محل کارآموزی توسط مدیر گروه آموزشی</a:t>
            </a:r>
          </a:p>
          <a:p>
            <a:r>
              <a:rPr lang="fa-IR" sz="2800" dirty="0" smtClean="0"/>
              <a:t>3-مسئولیت عدم تائید محل کارآموزی توسط مدیر گروه آموزشی در هر مرحله ای به عهده دانشجو می باشد </a:t>
            </a:r>
          </a:p>
          <a:p>
            <a:r>
              <a:rPr lang="fa-IR" sz="2800" dirty="0" smtClean="0"/>
              <a:t>4- دریافت و تکمیل فرم ساعت حضور در محل کارآموزی </a:t>
            </a:r>
            <a:r>
              <a:rPr lang="fa-IR" sz="2800" dirty="0"/>
              <a:t>از طریق پورتال آموزشکده (خدمات الکترونیک) </a:t>
            </a:r>
          </a:p>
          <a:p>
            <a:r>
              <a:rPr lang="fa-IR" sz="2800" dirty="0" smtClean="0"/>
              <a:t>5- ارسال الکترونیکی فرم های درخواست و ساعت حضور در محل کارآموزی از طریق تکمیل الکترونیکی فرم </a:t>
            </a:r>
            <a:r>
              <a:rPr lang="fa-IR" sz="2800" dirty="0"/>
              <a:t>کارآموزی از طریق پورتال آموزشکده </a:t>
            </a:r>
            <a:r>
              <a:rPr lang="fa-IR" sz="2800" dirty="0" smtClean="0"/>
              <a:t>(تکمیل فرم ها) </a:t>
            </a:r>
            <a:endParaRPr lang="fa-IR" sz="2800" dirty="0"/>
          </a:p>
          <a:p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40132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764704"/>
            <a:ext cx="7776864" cy="426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3900" dirty="0"/>
              <a:t>توجه </a:t>
            </a:r>
            <a:endParaRPr lang="fa-IR" sz="23900" dirty="0" smtClean="0"/>
          </a:p>
          <a:p>
            <a:pPr algn="ctr"/>
            <a:r>
              <a:rPr lang="fa-IR" sz="3200" dirty="0" smtClean="0"/>
              <a:t>برنامه </a:t>
            </a:r>
            <a:r>
              <a:rPr lang="fa-IR" sz="3200" dirty="0"/>
              <a:t>ی کارآموزی با  برنامه کلاسی تداخل نداشته باشند</a:t>
            </a:r>
          </a:p>
        </p:txBody>
      </p:sp>
    </p:spTree>
    <p:extLst>
      <p:ext uri="{BB962C8B-B14F-4D97-AF65-F5344CB8AC3E}">
        <p14:creationId xmlns:p14="http://schemas.microsoft.com/office/powerpoint/2010/main" val="111740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1625" y="1196751"/>
            <a:ext cx="7579319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800" dirty="0" smtClean="0"/>
              <a:t>شروع کارآموزی : </a:t>
            </a:r>
            <a:r>
              <a:rPr lang="fa-IR" sz="4800" dirty="0" smtClean="0"/>
              <a:t>یکشنبه 95/4/20 </a:t>
            </a:r>
            <a:endParaRPr lang="fa-IR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1296639" y="2420885"/>
            <a:ext cx="6117380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fa-IR" sz="3600" dirty="0" smtClean="0"/>
              <a:t>كارآموزي به مدت 240 ساعت  </a:t>
            </a:r>
            <a:r>
              <a:rPr lang="fa-IR" sz="3600" dirty="0" smtClean="0"/>
              <a:t>می باشد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215029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237977"/>
            <a:ext cx="835292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a-IR" sz="5400" dirty="0" smtClean="0"/>
              <a:t>اخذ دفترچه کارآموزی از وب سایت آموزشکده و  تکمیل </a:t>
            </a:r>
            <a:r>
              <a:rPr lang="fa-IR" sz="5400" dirty="0"/>
              <a:t>مشخصات  </a:t>
            </a:r>
            <a:r>
              <a:rPr lang="fa-IR" sz="5400" dirty="0" smtClean="0"/>
              <a:t>آن و تحویل آن به سرپرست محل کارآموزی و مدرس کارآموزی </a:t>
            </a:r>
          </a:p>
          <a:p>
            <a:pPr algn="just"/>
            <a:r>
              <a:rPr lang="fa-IR" sz="2800" dirty="0" smtClean="0"/>
              <a:t>نکته : دقت فرمائید که هر فرم در یک صفحه چاپ گردد.  </a:t>
            </a: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365068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352</TotalTime>
  <Words>485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Roshd</dc:creator>
  <cp:lastModifiedBy>Roshd</cp:lastModifiedBy>
  <cp:revision>74</cp:revision>
  <dcterms:created xsi:type="dcterms:W3CDTF">2014-02-02T02:24:52Z</dcterms:created>
  <dcterms:modified xsi:type="dcterms:W3CDTF">2016-07-02T02:41:56Z</dcterms:modified>
</cp:coreProperties>
</file>